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notesMasterIdLst>
    <p:notesMasterId r:id="rId110"/>
  </p:notesMasterIdLst>
  <p:sldIdLst>
    <p:sldId id="256" r:id="rId2"/>
    <p:sldId id="262" r:id="rId3"/>
    <p:sldId id="257" r:id="rId4"/>
    <p:sldId id="258" r:id="rId5"/>
    <p:sldId id="261" r:id="rId6"/>
    <p:sldId id="263" r:id="rId7"/>
    <p:sldId id="264" r:id="rId8"/>
    <p:sldId id="267" r:id="rId9"/>
    <p:sldId id="266" r:id="rId10"/>
    <p:sldId id="259" r:id="rId11"/>
    <p:sldId id="268" r:id="rId12"/>
    <p:sldId id="269" r:id="rId13"/>
    <p:sldId id="270" r:id="rId14"/>
    <p:sldId id="372"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365" r:id="rId29"/>
    <p:sldId id="284" r:id="rId30"/>
    <p:sldId id="285" r:id="rId31"/>
    <p:sldId id="286" r:id="rId32"/>
    <p:sldId id="287" r:id="rId33"/>
    <p:sldId id="288" r:id="rId34"/>
    <p:sldId id="289" r:id="rId35"/>
    <p:sldId id="290" r:id="rId36"/>
    <p:sldId id="291" r:id="rId37"/>
    <p:sldId id="366" r:id="rId38"/>
    <p:sldId id="367" r:id="rId39"/>
    <p:sldId id="292" r:id="rId40"/>
    <p:sldId id="294" r:id="rId41"/>
    <p:sldId id="295" r:id="rId42"/>
    <p:sldId id="296" r:id="rId43"/>
    <p:sldId id="368" r:id="rId44"/>
    <p:sldId id="297" r:id="rId45"/>
    <p:sldId id="298" r:id="rId46"/>
    <p:sldId id="301" r:id="rId47"/>
    <p:sldId id="302" r:id="rId48"/>
    <p:sldId id="304" r:id="rId49"/>
    <p:sldId id="303" r:id="rId50"/>
    <p:sldId id="369" r:id="rId51"/>
    <p:sldId id="370" r:id="rId52"/>
    <p:sldId id="306" r:id="rId53"/>
    <p:sldId id="307" r:id="rId54"/>
    <p:sldId id="300" r:id="rId55"/>
    <p:sldId id="299" r:id="rId56"/>
    <p:sldId id="309" r:id="rId57"/>
    <p:sldId id="311" r:id="rId58"/>
    <p:sldId id="312" r:id="rId59"/>
    <p:sldId id="313" r:id="rId60"/>
    <p:sldId id="314" r:id="rId61"/>
    <p:sldId id="315"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2" r:id="rId77"/>
    <p:sldId id="333" r:id="rId78"/>
    <p:sldId id="334" r:id="rId79"/>
    <p:sldId id="335"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8" r:id="rId101"/>
    <p:sldId id="357" r:id="rId102"/>
    <p:sldId id="363" r:id="rId103"/>
    <p:sldId id="359" r:id="rId104"/>
    <p:sldId id="360" r:id="rId105"/>
    <p:sldId id="361" r:id="rId106"/>
    <p:sldId id="362" r:id="rId107"/>
    <p:sldId id="374" r:id="rId108"/>
    <p:sldId id="371" r:id="rId109"/>
  </p:sldIdLst>
  <p:sldSz cx="13790613" cy="6858000"/>
  <p:notesSz cx="9144000" cy="6858000"/>
  <p:defaultTextStyle>
    <a:defPPr>
      <a:defRPr lang="en-US"/>
    </a:defPPr>
    <a:lvl1pPr marL="0" algn="l" defTabSz="829642" rtl="0" eaLnBrk="1" latinLnBrk="0" hangingPunct="1">
      <a:defRPr sz="1600" kern="1200">
        <a:solidFill>
          <a:schemeClr val="tx1"/>
        </a:solidFill>
        <a:latin typeface="+mn-lt"/>
        <a:ea typeface="+mn-ea"/>
        <a:cs typeface="+mn-cs"/>
      </a:defRPr>
    </a:lvl1pPr>
    <a:lvl2pPr marL="414821" algn="l" defTabSz="829642" rtl="0" eaLnBrk="1" latinLnBrk="0" hangingPunct="1">
      <a:defRPr sz="1600" kern="1200">
        <a:solidFill>
          <a:schemeClr val="tx1"/>
        </a:solidFill>
        <a:latin typeface="+mn-lt"/>
        <a:ea typeface="+mn-ea"/>
        <a:cs typeface="+mn-cs"/>
      </a:defRPr>
    </a:lvl2pPr>
    <a:lvl3pPr marL="829642" algn="l" defTabSz="829642" rtl="0" eaLnBrk="1" latinLnBrk="0" hangingPunct="1">
      <a:defRPr sz="1600" kern="1200">
        <a:solidFill>
          <a:schemeClr val="tx1"/>
        </a:solidFill>
        <a:latin typeface="+mn-lt"/>
        <a:ea typeface="+mn-ea"/>
        <a:cs typeface="+mn-cs"/>
      </a:defRPr>
    </a:lvl3pPr>
    <a:lvl4pPr marL="1244464" algn="l" defTabSz="829642" rtl="0" eaLnBrk="1" latinLnBrk="0" hangingPunct="1">
      <a:defRPr sz="1600" kern="1200">
        <a:solidFill>
          <a:schemeClr val="tx1"/>
        </a:solidFill>
        <a:latin typeface="+mn-lt"/>
        <a:ea typeface="+mn-ea"/>
        <a:cs typeface="+mn-cs"/>
      </a:defRPr>
    </a:lvl4pPr>
    <a:lvl5pPr marL="1659286" algn="l" defTabSz="829642" rtl="0" eaLnBrk="1" latinLnBrk="0" hangingPunct="1">
      <a:defRPr sz="1600" kern="1200">
        <a:solidFill>
          <a:schemeClr val="tx1"/>
        </a:solidFill>
        <a:latin typeface="+mn-lt"/>
        <a:ea typeface="+mn-ea"/>
        <a:cs typeface="+mn-cs"/>
      </a:defRPr>
    </a:lvl5pPr>
    <a:lvl6pPr marL="2074106" algn="l" defTabSz="829642" rtl="0" eaLnBrk="1" latinLnBrk="0" hangingPunct="1">
      <a:defRPr sz="1600" kern="1200">
        <a:solidFill>
          <a:schemeClr val="tx1"/>
        </a:solidFill>
        <a:latin typeface="+mn-lt"/>
        <a:ea typeface="+mn-ea"/>
        <a:cs typeface="+mn-cs"/>
      </a:defRPr>
    </a:lvl6pPr>
    <a:lvl7pPr marL="2488928" algn="l" defTabSz="829642" rtl="0" eaLnBrk="1" latinLnBrk="0" hangingPunct="1">
      <a:defRPr sz="1600" kern="1200">
        <a:solidFill>
          <a:schemeClr val="tx1"/>
        </a:solidFill>
        <a:latin typeface="+mn-lt"/>
        <a:ea typeface="+mn-ea"/>
        <a:cs typeface="+mn-cs"/>
      </a:defRPr>
    </a:lvl7pPr>
    <a:lvl8pPr marL="2903749" algn="l" defTabSz="829642" rtl="0" eaLnBrk="1" latinLnBrk="0" hangingPunct="1">
      <a:defRPr sz="1600" kern="1200">
        <a:solidFill>
          <a:schemeClr val="tx1"/>
        </a:solidFill>
        <a:latin typeface="+mn-lt"/>
        <a:ea typeface="+mn-ea"/>
        <a:cs typeface="+mn-cs"/>
      </a:defRPr>
    </a:lvl8pPr>
    <a:lvl9pPr marL="3318571" algn="l" defTabSz="829642"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434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4587" autoAdjust="0"/>
    <p:restoredTop sz="86414" autoAdjust="0"/>
  </p:normalViewPr>
  <p:slideViewPr>
    <p:cSldViewPr>
      <p:cViewPr varScale="1">
        <p:scale>
          <a:sx n="86" d="100"/>
          <a:sy n="86" d="100"/>
        </p:scale>
        <p:origin x="518" y="58"/>
      </p:cViewPr>
      <p:guideLst>
        <p:guide orient="horz" pos="2160"/>
        <p:guide pos="4345"/>
      </p:guideLst>
    </p:cSldViewPr>
  </p:slideViewPr>
  <p:outlineViewPr>
    <p:cViewPr>
      <p:scale>
        <a:sx n="33" d="100"/>
        <a:sy n="33" d="100"/>
      </p:scale>
      <p:origin x="269" y="0"/>
    </p:cViewPr>
  </p:outlineViewPr>
  <p:notesTextViewPr>
    <p:cViewPr>
      <p:scale>
        <a:sx n="1" d="1"/>
        <a:sy n="1" d="1"/>
      </p:scale>
      <p:origin x="0" y="0"/>
    </p:cViewPr>
  </p:notesTextViewPr>
  <p:sorterViewPr>
    <p:cViewPr>
      <p:scale>
        <a:sx n="100" d="100"/>
        <a:sy n="100" d="100"/>
      </p:scale>
      <p:origin x="0" y="1037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14373152-380F-46F3-AD66-190B91E102FB}" type="datetimeFigureOut">
              <a:rPr lang="en-IN" smtClean="0"/>
              <a:t>05-03-2024</a:t>
            </a:fld>
            <a:endParaRPr lang="en-IN"/>
          </a:p>
        </p:txBody>
      </p:sp>
      <p:sp>
        <p:nvSpPr>
          <p:cNvPr id="4" name="Slide Image Placeholder 3"/>
          <p:cNvSpPr>
            <a:spLocks noGrp="1" noRot="1" noChangeAspect="1"/>
          </p:cNvSpPr>
          <p:nvPr>
            <p:ph type="sldImg" idx="2"/>
          </p:nvPr>
        </p:nvSpPr>
        <p:spPr>
          <a:xfrm>
            <a:off x="1987550" y="514350"/>
            <a:ext cx="5168900" cy="257175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EB11894D-1964-4E56-8B27-A1255553E4CA}" type="slidenum">
              <a:rPr lang="en-IN" smtClean="0"/>
              <a:t>‹#›</a:t>
            </a:fld>
            <a:endParaRPr lang="en-IN"/>
          </a:p>
        </p:txBody>
      </p:sp>
    </p:spTree>
    <p:extLst>
      <p:ext uri="{BB962C8B-B14F-4D97-AF65-F5344CB8AC3E}">
        <p14:creationId xmlns:p14="http://schemas.microsoft.com/office/powerpoint/2010/main" val="1816614139"/>
      </p:ext>
    </p:extLst>
  </p:cSld>
  <p:clrMap bg1="lt1" tx1="dk1" bg2="lt2" tx2="dk2" accent1="accent1" accent2="accent2" accent3="accent3" accent4="accent4" accent5="accent5" accent6="accent6" hlink="hlink" folHlink="folHlink"/>
  <p:notesStyle>
    <a:lvl1pPr marL="0" algn="l" defTabSz="829642" rtl="0" eaLnBrk="1" latinLnBrk="0" hangingPunct="1">
      <a:defRPr sz="1100" kern="1200">
        <a:solidFill>
          <a:schemeClr val="tx1"/>
        </a:solidFill>
        <a:latin typeface="+mn-lt"/>
        <a:ea typeface="+mn-ea"/>
        <a:cs typeface="+mn-cs"/>
      </a:defRPr>
    </a:lvl1pPr>
    <a:lvl2pPr marL="414821" algn="l" defTabSz="829642" rtl="0" eaLnBrk="1" latinLnBrk="0" hangingPunct="1">
      <a:defRPr sz="1100" kern="1200">
        <a:solidFill>
          <a:schemeClr val="tx1"/>
        </a:solidFill>
        <a:latin typeface="+mn-lt"/>
        <a:ea typeface="+mn-ea"/>
        <a:cs typeface="+mn-cs"/>
      </a:defRPr>
    </a:lvl2pPr>
    <a:lvl3pPr marL="829642" algn="l" defTabSz="829642" rtl="0" eaLnBrk="1" latinLnBrk="0" hangingPunct="1">
      <a:defRPr sz="1100" kern="1200">
        <a:solidFill>
          <a:schemeClr val="tx1"/>
        </a:solidFill>
        <a:latin typeface="+mn-lt"/>
        <a:ea typeface="+mn-ea"/>
        <a:cs typeface="+mn-cs"/>
      </a:defRPr>
    </a:lvl3pPr>
    <a:lvl4pPr marL="1244464" algn="l" defTabSz="829642" rtl="0" eaLnBrk="1" latinLnBrk="0" hangingPunct="1">
      <a:defRPr sz="1100" kern="1200">
        <a:solidFill>
          <a:schemeClr val="tx1"/>
        </a:solidFill>
        <a:latin typeface="+mn-lt"/>
        <a:ea typeface="+mn-ea"/>
        <a:cs typeface="+mn-cs"/>
      </a:defRPr>
    </a:lvl4pPr>
    <a:lvl5pPr marL="1659286" algn="l" defTabSz="829642" rtl="0" eaLnBrk="1" latinLnBrk="0" hangingPunct="1">
      <a:defRPr sz="1100" kern="1200">
        <a:solidFill>
          <a:schemeClr val="tx1"/>
        </a:solidFill>
        <a:latin typeface="+mn-lt"/>
        <a:ea typeface="+mn-ea"/>
        <a:cs typeface="+mn-cs"/>
      </a:defRPr>
    </a:lvl5pPr>
    <a:lvl6pPr marL="2074106" algn="l" defTabSz="829642" rtl="0" eaLnBrk="1" latinLnBrk="0" hangingPunct="1">
      <a:defRPr sz="1100" kern="1200">
        <a:solidFill>
          <a:schemeClr val="tx1"/>
        </a:solidFill>
        <a:latin typeface="+mn-lt"/>
        <a:ea typeface="+mn-ea"/>
        <a:cs typeface="+mn-cs"/>
      </a:defRPr>
    </a:lvl6pPr>
    <a:lvl7pPr marL="2488928" algn="l" defTabSz="829642" rtl="0" eaLnBrk="1" latinLnBrk="0" hangingPunct="1">
      <a:defRPr sz="1100" kern="1200">
        <a:solidFill>
          <a:schemeClr val="tx1"/>
        </a:solidFill>
        <a:latin typeface="+mn-lt"/>
        <a:ea typeface="+mn-ea"/>
        <a:cs typeface="+mn-cs"/>
      </a:defRPr>
    </a:lvl7pPr>
    <a:lvl8pPr marL="2903749" algn="l" defTabSz="829642" rtl="0" eaLnBrk="1" latinLnBrk="0" hangingPunct="1">
      <a:defRPr sz="1100" kern="1200">
        <a:solidFill>
          <a:schemeClr val="tx1"/>
        </a:solidFill>
        <a:latin typeface="+mn-lt"/>
        <a:ea typeface="+mn-ea"/>
        <a:cs typeface="+mn-cs"/>
      </a:defRPr>
    </a:lvl8pPr>
    <a:lvl9pPr marL="3318571" algn="l" defTabSz="82964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7550" y="514350"/>
            <a:ext cx="5168900" cy="2571750"/>
          </a:xfrm>
        </p:spPr>
      </p:sp>
      <p:sp>
        <p:nvSpPr>
          <p:cNvPr id="3" name="Notes Placeholder 2"/>
          <p:cNvSpPr>
            <a:spLocks noGrp="1"/>
          </p:cNvSpPr>
          <p:nvPr>
            <p:ph type="body" idx="1"/>
          </p:nvPr>
        </p:nvSpPr>
        <p:spPr/>
        <p:txBody>
          <a:bodyPr/>
          <a:lstStyle/>
          <a:p>
            <a:r>
              <a:rPr lang="en-US" dirty="0"/>
              <a:t>-select a</a:t>
            </a:r>
            <a:r>
              <a:rPr lang="en-US" baseline="0" dirty="0"/>
              <a:t> template for free tier which we are using only for practice purpose </a:t>
            </a:r>
          </a:p>
        </p:txBody>
      </p:sp>
      <p:sp>
        <p:nvSpPr>
          <p:cNvPr id="4" name="Slide Number Placeholder 3"/>
          <p:cNvSpPr>
            <a:spLocks noGrp="1"/>
          </p:cNvSpPr>
          <p:nvPr>
            <p:ph type="sldNum" sz="quarter" idx="10"/>
          </p:nvPr>
        </p:nvSpPr>
        <p:spPr/>
        <p:txBody>
          <a:bodyPr/>
          <a:lstStyle/>
          <a:p>
            <a:fld id="{EB11894D-1964-4E56-8B27-A1255553E4CA}" type="slidenum">
              <a:rPr lang="en-IN" smtClean="0"/>
              <a:t>4</a:t>
            </a:fld>
            <a:endParaRPr lang="en-IN"/>
          </a:p>
        </p:txBody>
      </p:sp>
    </p:spTree>
    <p:extLst>
      <p:ext uri="{BB962C8B-B14F-4D97-AF65-F5344CB8AC3E}">
        <p14:creationId xmlns:p14="http://schemas.microsoft.com/office/powerpoint/2010/main" val="17661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7550" y="514350"/>
            <a:ext cx="5168900" cy="2571750"/>
          </a:xfrm>
        </p:spPr>
      </p:sp>
      <p:sp>
        <p:nvSpPr>
          <p:cNvPr id="3" name="Notes Placeholder 2"/>
          <p:cNvSpPr>
            <a:spLocks noGrp="1"/>
          </p:cNvSpPr>
          <p:nvPr>
            <p:ph type="body" idx="1"/>
          </p:nvPr>
        </p:nvSpPr>
        <p:spPr/>
        <p:txBody>
          <a:bodyPr/>
          <a:lstStyle/>
          <a:p>
            <a:r>
              <a:rPr lang="en-US" dirty="0"/>
              <a:t>.we are giving </a:t>
            </a:r>
            <a:r>
              <a:rPr lang="en-US" dirty="0" err="1"/>
              <a:t>vpc</a:t>
            </a:r>
            <a:r>
              <a:rPr lang="en-US" dirty="0"/>
              <a:t> security groups and availability zone </a:t>
            </a:r>
          </a:p>
          <a:p>
            <a:r>
              <a:rPr lang="en-US" dirty="0"/>
              <a:t>. We  are giving identifier name also in additional configuration and enabled</a:t>
            </a:r>
            <a:r>
              <a:rPr lang="en-US" baseline="0" dirty="0"/>
              <a:t> automated backups</a:t>
            </a:r>
          </a:p>
          <a:p>
            <a:endParaRPr lang="en-IN" dirty="0"/>
          </a:p>
        </p:txBody>
      </p:sp>
      <p:sp>
        <p:nvSpPr>
          <p:cNvPr id="4" name="Slide Number Placeholder 3"/>
          <p:cNvSpPr>
            <a:spLocks noGrp="1"/>
          </p:cNvSpPr>
          <p:nvPr>
            <p:ph type="sldNum" sz="quarter" idx="10"/>
          </p:nvPr>
        </p:nvSpPr>
        <p:spPr/>
        <p:txBody>
          <a:bodyPr/>
          <a:lstStyle/>
          <a:p>
            <a:fld id="{EB11894D-1964-4E56-8B27-A1255553E4CA}" type="slidenum">
              <a:rPr lang="en-IN" smtClean="0"/>
              <a:t>6</a:t>
            </a:fld>
            <a:endParaRPr lang="en-IN"/>
          </a:p>
        </p:txBody>
      </p:sp>
    </p:spTree>
    <p:extLst>
      <p:ext uri="{BB962C8B-B14F-4D97-AF65-F5344CB8AC3E}">
        <p14:creationId xmlns:p14="http://schemas.microsoft.com/office/powerpoint/2010/main" val="4021035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7550" y="514350"/>
            <a:ext cx="5168900" cy="2571750"/>
          </a:xfrm>
        </p:spPr>
      </p:sp>
      <p:sp>
        <p:nvSpPr>
          <p:cNvPr id="3" name="Notes Placeholder 2"/>
          <p:cNvSpPr>
            <a:spLocks noGrp="1"/>
          </p:cNvSpPr>
          <p:nvPr>
            <p:ph type="body" idx="1"/>
          </p:nvPr>
        </p:nvSpPr>
        <p:spPr/>
        <p:txBody>
          <a:bodyPr/>
          <a:lstStyle/>
          <a:p>
            <a:r>
              <a:rPr lang="en-US" dirty="0"/>
              <a:t>After </a:t>
            </a:r>
            <a:r>
              <a:rPr lang="en-US" dirty="0" err="1"/>
              <a:t>excuting</a:t>
            </a:r>
            <a:r>
              <a:rPr lang="en-US" dirty="0"/>
              <a:t> </a:t>
            </a:r>
            <a:r>
              <a:rPr lang="en-US" dirty="0" err="1"/>
              <a:t>docker</a:t>
            </a:r>
            <a:r>
              <a:rPr lang="en-US" dirty="0"/>
              <a:t> compose file, next we </a:t>
            </a:r>
            <a:endParaRPr lang="en-IN" dirty="0"/>
          </a:p>
        </p:txBody>
      </p:sp>
      <p:sp>
        <p:nvSpPr>
          <p:cNvPr id="4" name="Slide Number Placeholder 3"/>
          <p:cNvSpPr>
            <a:spLocks noGrp="1"/>
          </p:cNvSpPr>
          <p:nvPr>
            <p:ph type="sldNum" sz="quarter" idx="10"/>
          </p:nvPr>
        </p:nvSpPr>
        <p:spPr/>
        <p:txBody>
          <a:bodyPr/>
          <a:lstStyle/>
          <a:p>
            <a:fld id="{EB11894D-1964-4E56-8B27-A1255553E4CA}" type="slidenum">
              <a:rPr lang="en-IN" smtClean="0"/>
              <a:t>18</a:t>
            </a:fld>
            <a:endParaRPr lang="en-IN"/>
          </a:p>
        </p:txBody>
      </p:sp>
    </p:spTree>
    <p:extLst>
      <p:ext uri="{BB962C8B-B14F-4D97-AF65-F5344CB8AC3E}">
        <p14:creationId xmlns:p14="http://schemas.microsoft.com/office/powerpoint/2010/main" val="353576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 </a:t>
            </a:r>
            <a:endParaRPr lang="en-IN" dirty="0"/>
          </a:p>
        </p:txBody>
      </p:sp>
      <p:sp>
        <p:nvSpPr>
          <p:cNvPr id="4" name="Slide Number Placeholder 3"/>
          <p:cNvSpPr>
            <a:spLocks noGrp="1"/>
          </p:cNvSpPr>
          <p:nvPr>
            <p:ph type="sldNum" sz="quarter" idx="10"/>
          </p:nvPr>
        </p:nvSpPr>
        <p:spPr/>
        <p:txBody>
          <a:bodyPr/>
          <a:lstStyle/>
          <a:p>
            <a:fld id="{EB11894D-1964-4E56-8B27-A1255553E4CA}" type="slidenum">
              <a:rPr lang="en-IN" smtClean="0"/>
              <a:t>29</a:t>
            </a:fld>
            <a:endParaRPr lang="en-IN"/>
          </a:p>
        </p:txBody>
      </p:sp>
    </p:spTree>
    <p:extLst>
      <p:ext uri="{BB962C8B-B14F-4D97-AF65-F5344CB8AC3E}">
        <p14:creationId xmlns:p14="http://schemas.microsoft.com/office/powerpoint/2010/main" val="114431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B11894D-1964-4E56-8B27-A1255553E4CA}" type="slidenum">
              <a:rPr lang="en-IN" smtClean="0"/>
              <a:t>32</a:t>
            </a:fld>
            <a:endParaRPr lang="en-IN"/>
          </a:p>
        </p:txBody>
      </p:sp>
    </p:spTree>
    <p:extLst>
      <p:ext uri="{BB962C8B-B14F-4D97-AF65-F5344CB8AC3E}">
        <p14:creationId xmlns:p14="http://schemas.microsoft.com/office/powerpoint/2010/main" val="2795608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launch</a:t>
            </a:r>
            <a:endParaRPr lang="en-IN" dirty="0"/>
          </a:p>
        </p:txBody>
      </p:sp>
      <p:sp>
        <p:nvSpPr>
          <p:cNvPr id="4" name="Slide Number Placeholder 3"/>
          <p:cNvSpPr>
            <a:spLocks noGrp="1"/>
          </p:cNvSpPr>
          <p:nvPr>
            <p:ph type="sldNum" sz="quarter" idx="10"/>
          </p:nvPr>
        </p:nvSpPr>
        <p:spPr/>
        <p:txBody>
          <a:bodyPr/>
          <a:lstStyle/>
          <a:p>
            <a:fld id="{EB11894D-1964-4E56-8B27-A1255553E4CA}" type="slidenum">
              <a:rPr lang="en-IN" smtClean="0"/>
              <a:t>44</a:t>
            </a:fld>
            <a:endParaRPr lang="en-IN"/>
          </a:p>
        </p:txBody>
      </p:sp>
    </p:spTree>
    <p:extLst>
      <p:ext uri="{BB962C8B-B14F-4D97-AF65-F5344CB8AC3E}">
        <p14:creationId xmlns:p14="http://schemas.microsoft.com/office/powerpoint/2010/main" val="4232563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B11894D-1964-4E56-8B27-A1255553E4CA}" type="slidenum">
              <a:rPr lang="en-IN" smtClean="0"/>
              <a:t>45</a:t>
            </a:fld>
            <a:endParaRPr lang="en-IN"/>
          </a:p>
        </p:txBody>
      </p:sp>
    </p:spTree>
    <p:extLst>
      <p:ext uri="{BB962C8B-B14F-4D97-AF65-F5344CB8AC3E}">
        <p14:creationId xmlns:p14="http://schemas.microsoft.com/office/powerpoint/2010/main" val="3595203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3790613" cy="4572000"/>
          </a:xfrm>
          <a:prstGeom prst="rect">
            <a:avLst/>
          </a:prstGeom>
        </p:spPr>
      </p:pic>
      <p:sp>
        <p:nvSpPr>
          <p:cNvPr id="4" name="Date Placeholder 3"/>
          <p:cNvSpPr>
            <a:spLocks noGrp="1"/>
          </p:cNvSpPr>
          <p:nvPr>
            <p:ph type="dt" sz="half" idx="10"/>
          </p:nvPr>
        </p:nvSpPr>
        <p:spPr/>
        <p:txBody>
          <a:bodyPr/>
          <a:lstStyle/>
          <a:p>
            <a:fld id="{58FD1A52-7767-45DF-9E60-CE512C6A0AB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171CD-12EB-45D2-AF83-16060F270ADA}" type="slidenum">
              <a:rPr lang="en-IN" smtClean="0"/>
              <a:t>‹#›</a:t>
            </a:fld>
            <a:endParaRPr lang="en-IN"/>
          </a:p>
        </p:txBody>
      </p:sp>
      <p:sp>
        <p:nvSpPr>
          <p:cNvPr id="3" name="Subtitle 2"/>
          <p:cNvSpPr>
            <a:spLocks noGrp="1"/>
          </p:cNvSpPr>
          <p:nvPr>
            <p:ph type="subTitle" idx="1"/>
          </p:nvPr>
        </p:nvSpPr>
        <p:spPr>
          <a:xfrm>
            <a:off x="1838748" y="3886200"/>
            <a:ext cx="9653429"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1034296" y="2007889"/>
            <a:ext cx="11722021" cy="1470025"/>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D1A52-7767-45DF-9E60-CE512C6A0AB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171CD-12EB-45D2-AF83-16060F270ADA}"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98194" y="274639"/>
            <a:ext cx="3102888"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9531" y="274639"/>
            <a:ext cx="907882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D1A52-7767-45DF-9E60-CE512C6A0AB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171CD-12EB-45D2-AF83-16060F270ADA}"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9374" y="274638"/>
            <a:ext cx="11951865"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58FD1A52-7767-45DF-9E60-CE512C6A0AB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171CD-12EB-45D2-AF83-16060F270ADA}" type="slidenum">
              <a:rPr lang="en-IN" smtClean="0"/>
              <a:t>‹#›</a:t>
            </a:fld>
            <a:endParaRPr lang="en-IN"/>
          </a:p>
        </p:txBody>
      </p:sp>
      <p:sp>
        <p:nvSpPr>
          <p:cNvPr id="8" name="Content Placeholder 7"/>
          <p:cNvSpPr>
            <a:spLocks noGrp="1"/>
          </p:cNvSpPr>
          <p:nvPr>
            <p:ph sz="quarter" idx="13"/>
          </p:nvPr>
        </p:nvSpPr>
        <p:spPr>
          <a:xfrm>
            <a:off x="919374" y="1600200"/>
            <a:ext cx="11951865"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9375" y="4962526"/>
            <a:ext cx="11892010"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919375" y="3462339"/>
            <a:ext cx="11892010"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FD1A52-7767-45DF-9E60-CE512C6A0ABC}"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A171CD-12EB-45D2-AF83-16060F270ADA}"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919374" y="1600200"/>
            <a:ext cx="5631167"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7240072" y="1600200"/>
            <a:ext cx="5631167"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919374" y="274638"/>
            <a:ext cx="11951865"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58FD1A52-7767-45DF-9E60-CE512C6A0ABC}"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171CD-12EB-45D2-AF83-16060F270ADA}"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7240072" y="2209800"/>
            <a:ext cx="5631167"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919374" y="2209800"/>
            <a:ext cx="5631167"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919374" y="274638"/>
            <a:ext cx="11951865"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19374" y="1600200"/>
            <a:ext cx="5631167"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7240072" y="1600200"/>
            <a:ext cx="5631167"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8FD1A52-7767-45DF-9E60-CE512C6A0ABC}" type="datetimeFigureOut">
              <a:rPr lang="en-IN" smtClean="0"/>
              <a:t>05-03-2024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A171CD-12EB-45D2-AF83-16060F270ADA}"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9374" y="274638"/>
            <a:ext cx="11951865"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FD1A52-7767-45DF-9E60-CE512C6A0ABC}"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A171CD-12EB-45D2-AF83-16060F270ADA}"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FD1A52-7767-45DF-9E60-CE512C6A0ABC}" type="datetimeFigureOut">
              <a:rPr lang="en-IN" smtClean="0"/>
              <a:t>05-03-2024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A171CD-12EB-45D2-AF83-16060F270ADA}"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975932" y="1447800"/>
            <a:ext cx="7010228"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923971" y="1447800"/>
            <a:ext cx="4481949"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923971" y="2547892"/>
            <a:ext cx="4481949"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FD1A52-7767-45DF-9E60-CE512C6A0ABC}"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171CD-12EB-45D2-AF83-16060F270ADA}"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3790613" cy="6858000"/>
          </a:xfrm>
          <a:prstGeom prst="rect">
            <a:avLst/>
          </a:prstGeom>
        </p:spPr>
      </p:pic>
      <p:sp>
        <p:nvSpPr>
          <p:cNvPr id="2" name="Title 1"/>
          <p:cNvSpPr>
            <a:spLocks noGrp="1"/>
          </p:cNvSpPr>
          <p:nvPr>
            <p:ph type="title"/>
          </p:nvPr>
        </p:nvSpPr>
        <p:spPr>
          <a:xfrm>
            <a:off x="919374" y="1447800"/>
            <a:ext cx="4481949"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7024019" y="1447800"/>
            <a:ext cx="5157689"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9374" y="2547891"/>
            <a:ext cx="4481949"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FD1A52-7767-45DF-9E60-CE512C6A0ABC}"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A171CD-12EB-45D2-AF83-16060F270ADA}"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3790613" cy="6858000"/>
          </a:xfrm>
          <a:prstGeom prst="rect">
            <a:avLst/>
          </a:prstGeom>
        </p:spPr>
      </p:pic>
      <p:sp>
        <p:nvSpPr>
          <p:cNvPr id="2" name="Title Placeholder 1"/>
          <p:cNvSpPr>
            <a:spLocks noGrp="1"/>
          </p:cNvSpPr>
          <p:nvPr>
            <p:ph type="title"/>
          </p:nvPr>
        </p:nvSpPr>
        <p:spPr>
          <a:xfrm>
            <a:off x="919374" y="274638"/>
            <a:ext cx="11951865"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919374" y="1600201"/>
            <a:ext cx="11951865"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19133" y="6356351"/>
            <a:ext cx="2298436"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58FD1A52-7767-45DF-9E60-CE512C6A0ABC}" type="datetimeFigureOut">
              <a:rPr lang="en-IN" smtClean="0"/>
              <a:t>05-03-2024</a:t>
            </a:fld>
            <a:endParaRPr lang="en-IN"/>
          </a:p>
        </p:txBody>
      </p:sp>
      <p:sp>
        <p:nvSpPr>
          <p:cNvPr id="5" name="Footer Placeholder 4"/>
          <p:cNvSpPr>
            <a:spLocks noGrp="1"/>
          </p:cNvSpPr>
          <p:nvPr>
            <p:ph type="ftr" sz="quarter" idx="3"/>
          </p:nvPr>
        </p:nvSpPr>
        <p:spPr>
          <a:xfrm>
            <a:off x="919374" y="6356351"/>
            <a:ext cx="4367027"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IN"/>
          </a:p>
        </p:txBody>
      </p:sp>
      <p:sp>
        <p:nvSpPr>
          <p:cNvPr id="6" name="Slide Number Placeholder 5"/>
          <p:cNvSpPr>
            <a:spLocks noGrp="1"/>
          </p:cNvSpPr>
          <p:nvPr>
            <p:ph type="sldNum" sz="quarter" idx="4"/>
          </p:nvPr>
        </p:nvSpPr>
        <p:spPr>
          <a:xfrm>
            <a:off x="11377256" y="6356351"/>
            <a:ext cx="1493983" cy="365125"/>
          </a:xfrm>
          <a:prstGeom prst="rect">
            <a:avLst/>
          </a:prstGeom>
        </p:spPr>
        <p:txBody>
          <a:bodyPr vert="horz" lIns="91440" tIns="45720" rIns="91440" bIns="45720" rtlCol="0" anchor="ctr"/>
          <a:lstStyle>
            <a:lvl1pPr algn="r">
              <a:defRPr sz="1100" baseline="0">
                <a:solidFill>
                  <a:schemeClr val="tx1"/>
                </a:solidFill>
              </a:defRPr>
            </a:lvl1pPr>
          </a:lstStyle>
          <a:p>
            <a:fld id="{2BA171CD-12EB-45D2-AF83-16060F270ADA}"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5.xml"/><Relationship Id="rId4" Type="http://schemas.openxmlformats.org/officeDocument/2006/relationships/image" Target="../media/image156.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pkg.jenkins.io/redhat-stable/jenkins.Io-2023.Key" TargetMode="External"/><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 Id="rId4" Type="http://schemas.openxmlformats.org/officeDocument/2006/relationships/hyperlink" Target="https://rpm.releases.hashicorp.com/AmazonLinux/hashicorp.repo"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 Id="rId4" Type="http://schemas.openxmlformats.org/officeDocument/2006/relationships/hyperlink" Target="https://pkg.jenkins.io/redhat-stable/jenkins.io-2023.key"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rmAutofit/>
          </a:bodyPr>
          <a:lstStyle/>
          <a:p>
            <a:r>
              <a:rPr lang="en-US" sz="3600" dirty="0"/>
              <a:t>MAIN PROJECT -2</a:t>
            </a:r>
            <a:endParaRPr lang="en-IN" sz="3600" dirty="0"/>
          </a:p>
        </p:txBody>
      </p:sp>
      <p:sp>
        <p:nvSpPr>
          <p:cNvPr id="2" name="Title 1"/>
          <p:cNvSpPr>
            <a:spLocks noGrp="1"/>
          </p:cNvSpPr>
          <p:nvPr>
            <p:ph type="ctrTitle"/>
          </p:nvPr>
        </p:nvSpPr>
        <p:spPr/>
        <p:txBody>
          <a:bodyPr>
            <a:normAutofit/>
          </a:bodyPr>
          <a:lstStyle/>
          <a:p>
            <a:r>
              <a:rPr lang="en-US" sz="4900" dirty="0" err="1"/>
              <a:t>aws</a:t>
            </a:r>
            <a:r>
              <a:rPr lang="en-US" sz="4900" dirty="0"/>
              <a:t> &amp; </a:t>
            </a:r>
            <a:r>
              <a:rPr lang="en-US" sz="4900" dirty="0" err="1"/>
              <a:t>devops</a:t>
            </a:r>
            <a:r>
              <a:rPr lang="en-US" sz="4900" dirty="0"/>
              <a:t> internship </a:t>
            </a:r>
            <a:endParaRPr lang="en-IN" sz="49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666" y="332656"/>
            <a:ext cx="4464495" cy="2160240"/>
          </a:xfrm>
          <a:prstGeom prst="rect">
            <a:avLst/>
          </a:prstGeom>
        </p:spPr>
      </p:pic>
    </p:spTree>
    <p:extLst>
      <p:ext uri="{BB962C8B-B14F-4D97-AF65-F5344CB8AC3E}">
        <p14:creationId xmlns:p14="http://schemas.microsoft.com/office/powerpoint/2010/main" val="2287151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1602" y="1252012"/>
            <a:ext cx="11665296" cy="2160240"/>
          </a:xfrm>
        </p:spPr>
        <p:txBody>
          <a:bodyPr>
            <a:normAutofit fontScale="90000"/>
          </a:bodyPr>
          <a:lstStyle/>
          <a:p>
            <a:pPr marL="457200" indent="-457200">
              <a:buFont typeface="Wingdings" pitchFamily="2" charset="2"/>
              <a:buChar char="ü"/>
            </a:pPr>
            <a:r>
              <a:rPr lang="en-US" sz="2700" cap="none" dirty="0"/>
              <a:t>Now create a DB user  for giving </a:t>
            </a:r>
            <a:r>
              <a:rPr lang="en-US" sz="2700" cap="none" dirty="0" err="1"/>
              <a:t>wordpress</a:t>
            </a:r>
            <a:r>
              <a:rPr lang="en-US" sz="2700" cap="none" dirty="0"/>
              <a:t> application  permissions  to access “</a:t>
            </a:r>
            <a:r>
              <a:rPr lang="en-US" sz="2700" cap="none" dirty="0" err="1"/>
              <a:t>wordpress</a:t>
            </a:r>
            <a:r>
              <a:rPr lang="en-US" sz="2700" cap="none" dirty="0"/>
              <a:t>” database</a:t>
            </a:r>
            <a:br>
              <a:rPr lang="en-US" sz="2700" cap="none" dirty="0"/>
            </a:br>
            <a:r>
              <a:rPr lang="en-US" sz="2700" cap="none" dirty="0"/>
              <a:t>.CREATE USER ‘</a:t>
            </a:r>
            <a:r>
              <a:rPr lang="en-US" sz="2700" cap="none" dirty="0" err="1"/>
              <a:t>wordpress</a:t>
            </a:r>
            <a:r>
              <a:rPr lang="en-US" sz="2700" cap="none" dirty="0"/>
              <a:t>’ IDENTIFIED BY  ‘</a:t>
            </a:r>
            <a:r>
              <a:rPr lang="en-US" sz="2700" cap="none" dirty="0" err="1"/>
              <a:t>wordpress</a:t>
            </a:r>
            <a:r>
              <a:rPr lang="en-US" sz="2700" cap="none" dirty="0"/>
              <a:t>-pass’</a:t>
            </a:r>
            <a:br>
              <a:rPr lang="en-US" sz="2700" cap="none" dirty="0"/>
            </a:br>
            <a:r>
              <a:rPr lang="en-US" sz="2700" cap="none" dirty="0"/>
              <a:t>GRANT ALL PREVILIGES ON wordpress.* TO </a:t>
            </a:r>
            <a:r>
              <a:rPr lang="en-US" sz="2700" cap="none" dirty="0" err="1"/>
              <a:t>wordpress</a:t>
            </a:r>
            <a:r>
              <a:rPr lang="en-US" sz="2700" cap="none" dirty="0"/>
              <a:t>;.FLUSH PRIVILIGES;</a:t>
            </a:r>
            <a:br>
              <a:rPr lang="en-US" sz="2700" cap="none" dirty="0"/>
            </a:br>
            <a:r>
              <a:rPr lang="en-US" sz="2700" cap="none" dirty="0"/>
              <a:t>.EXIT</a:t>
            </a:r>
            <a:br>
              <a:rPr lang="en-US" cap="none" dirty="0"/>
            </a:br>
            <a:br>
              <a:rPr lang="en-US" cap="none" dirty="0"/>
            </a:br>
            <a:endParaRPr lang="en-IN" cap="none" dirty="0"/>
          </a:p>
        </p:txBody>
      </p:sp>
      <p:pic>
        <p:nvPicPr>
          <p:cNvPr id="12" name="Content Placeholder 11"/>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527154" y="2348880"/>
            <a:ext cx="7517827" cy="4114800"/>
          </a:xfrm>
        </p:spPr>
      </p:pic>
    </p:spTree>
    <p:extLst>
      <p:ext uri="{BB962C8B-B14F-4D97-AF65-F5344CB8AC3E}">
        <p14:creationId xmlns:p14="http://schemas.microsoft.com/office/powerpoint/2010/main" val="37788047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3026346" y="1600200"/>
            <a:ext cx="7737920" cy="4114800"/>
          </a:xfrm>
        </p:spPr>
      </p:pic>
    </p:spTree>
    <p:extLst>
      <p:ext uri="{BB962C8B-B14F-4D97-AF65-F5344CB8AC3E}">
        <p14:creationId xmlns:p14="http://schemas.microsoft.com/office/powerpoint/2010/main" val="9913128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663058" y="1772816"/>
            <a:ext cx="7737920" cy="4114800"/>
          </a:xfrm>
        </p:spPr>
      </p:pic>
      <p:sp>
        <p:nvSpPr>
          <p:cNvPr id="3" name="TextBox 2"/>
          <p:cNvSpPr txBox="1"/>
          <p:nvPr/>
        </p:nvSpPr>
        <p:spPr>
          <a:xfrm>
            <a:off x="1638722" y="620688"/>
            <a:ext cx="5184576" cy="830997"/>
          </a:xfrm>
          <a:prstGeom prst="rect">
            <a:avLst/>
          </a:prstGeom>
          <a:noFill/>
        </p:spPr>
        <p:txBody>
          <a:bodyPr wrap="square" rtlCol="0">
            <a:spAutoFit/>
          </a:bodyPr>
          <a:lstStyle/>
          <a:p>
            <a:r>
              <a:rPr lang="en-US" dirty="0"/>
              <a:t>Here we can see </a:t>
            </a:r>
            <a:r>
              <a:rPr lang="en-US" dirty="0" err="1"/>
              <a:t>webhooks</a:t>
            </a:r>
            <a:r>
              <a:rPr lang="en-US" dirty="0"/>
              <a:t> created successfully  </a:t>
            </a:r>
          </a:p>
          <a:p>
            <a:r>
              <a:rPr lang="en-US" dirty="0"/>
              <a:t>It given http along with public </a:t>
            </a:r>
            <a:r>
              <a:rPr lang="en-US" dirty="0" err="1"/>
              <a:t>ip</a:t>
            </a:r>
            <a:r>
              <a:rPr lang="en-US" dirty="0"/>
              <a:t>  browse the public of an instance </a:t>
            </a:r>
            <a:r>
              <a:rPr lang="en-US" dirty="0" err="1"/>
              <a:t>wordpress</a:t>
            </a:r>
            <a:r>
              <a:rPr lang="en-US" dirty="0"/>
              <a:t> page launch </a:t>
            </a:r>
            <a:endParaRPr lang="en-IN" dirty="0"/>
          </a:p>
        </p:txBody>
      </p:sp>
    </p:spTree>
    <p:extLst>
      <p:ext uri="{BB962C8B-B14F-4D97-AF65-F5344CB8AC3E}">
        <p14:creationId xmlns:p14="http://schemas.microsoft.com/office/powerpoint/2010/main" val="28955575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240588" y="2465236"/>
            <a:ext cx="5630862" cy="2994327"/>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919163" y="2465236"/>
            <a:ext cx="5630862" cy="2994327"/>
          </a:xfrm>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930" y="-99392"/>
            <a:ext cx="4392488" cy="233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0433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240588" y="2465236"/>
            <a:ext cx="5630862" cy="2994327"/>
          </a:xfrm>
        </p:spPr>
      </p:pic>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919163" y="2465236"/>
            <a:ext cx="5630862" cy="2994327"/>
          </a:xfrm>
        </p:spPr>
      </p:pic>
      <p:sp>
        <p:nvSpPr>
          <p:cNvPr id="2" name="Title 1"/>
          <p:cNvSpPr>
            <a:spLocks noGrp="1"/>
          </p:cNvSpPr>
          <p:nvPr>
            <p:ph type="title"/>
          </p:nvPr>
        </p:nvSpPr>
        <p:spPr>
          <a:xfrm>
            <a:off x="1782737" y="620688"/>
            <a:ext cx="8424937" cy="1143000"/>
          </a:xfrm>
        </p:spPr>
        <p:txBody>
          <a:bodyPr/>
          <a:lstStyle/>
          <a:p>
            <a:r>
              <a:rPr lang="en-US" dirty="0"/>
              <a:t>Resources created for triggering using poll </a:t>
            </a:r>
            <a:r>
              <a:rPr lang="en-US" dirty="0" err="1"/>
              <a:t>scm</a:t>
            </a:r>
            <a:r>
              <a:rPr lang="en-US" dirty="0"/>
              <a:t>,  build periodically and  </a:t>
            </a:r>
            <a:r>
              <a:rPr lang="en-US" dirty="0" err="1"/>
              <a:t>webhook</a:t>
            </a:r>
            <a:r>
              <a:rPr lang="en-US" dirty="0"/>
              <a:t> </a:t>
            </a:r>
            <a:endParaRPr lang="en-IN" dirty="0"/>
          </a:p>
        </p:txBody>
      </p:sp>
    </p:spTree>
    <p:extLst>
      <p:ext uri="{BB962C8B-B14F-4D97-AF65-F5344CB8AC3E}">
        <p14:creationId xmlns:p14="http://schemas.microsoft.com/office/powerpoint/2010/main" val="28455502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183338" y="908720"/>
            <a:ext cx="5630862" cy="2994327"/>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062658" y="620688"/>
            <a:ext cx="6120159" cy="3960440"/>
          </a:xfrm>
        </p:spPr>
      </p:pic>
    </p:spTree>
    <p:extLst>
      <p:ext uri="{BB962C8B-B14F-4D97-AF65-F5344CB8AC3E}">
        <p14:creationId xmlns:p14="http://schemas.microsoft.com/office/powerpoint/2010/main" val="18863093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6823298" y="2996952"/>
            <a:ext cx="5630862" cy="2994327"/>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422698" y="332656"/>
            <a:ext cx="5630862" cy="2994327"/>
          </a:xfrm>
        </p:spPr>
      </p:pic>
    </p:spTree>
    <p:extLst>
      <p:ext uri="{BB962C8B-B14F-4D97-AF65-F5344CB8AC3E}">
        <p14:creationId xmlns:p14="http://schemas.microsoft.com/office/powerpoint/2010/main" val="41662136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30610" y="14516"/>
            <a:ext cx="10801200" cy="5743761"/>
          </a:xfrm>
        </p:spPr>
      </p:pic>
    </p:spTree>
    <p:extLst>
      <p:ext uri="{BB962C8B-B14F-4D97-AF65-F5344CB8AC3E}">
        <p14:creationId xmlns:p14="http://schemas.microsoft.com/office/powerpoint/2010/main" val="1880940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3" y="206375"/>
            <a:ext cx="12166600" cy="644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72710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770" y="1196753"/>
            <a:ext cx="6912768"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543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502818" y="692696"/>
            <a:ext cx="9800405" cy="1575048"/>
          </a:xfrm>
        </p:spPr>
        <p:txBody>
          <a:bodyPr>
            <a:normAutofit fontScale="90000"/>
          </a:bodyPr>
          <a:lstStyle/>
          <a:p>
            <a:r>
              <a:rPr lang="en-US" dirty="0"/>
              <a:t>- </a:t>
            </a:r>
            <a:r>
              <a:rPr lang="en-US" cap="none" dirty="0">
                <a:solidFill>
                  <a:srgbClr val="92D050"/>
                </a:solidFill>
              </a:rPr>
              <a:t>next we use to host apache webserver  we install some </a:t>
            </a:r>
            <a:r>
              <a:rPr lang="en-US" cap="none" dirty="0" err="1">
                <a:solidFill>
                  <a:srgbClr val="92D050"/>
                </a:solidFill>
              </a:rPr>
              <a:t>httpd</a:t>
            </a:r>
            <a:r>
              <a:rPr lang="en-US" cap="none" dirty="0">
                <a:solidFill>
                  <a:srgbClr val="92D050"/>
                </a:solidFill>
              </a:rPr>
              <a:t> servers like </a:t>
            </a:r>
            <a:br>
              <a:rPr lang="en-US" cap="none" dirty="0">
                <a:solidFill>
                  <a:srgbClr val="92D050"/>
                </a:solidFill>
              </a:rPr>
            </a:br>
            <a:r>
              <a:rPr lang="en-US" cap="none" dirty="0">
                <a:solidFill>
                  <a:srgbClr val="00B0F0"/>
                </a:solidFill>
              </a:rPr>
              <a:t>. “</a:t>
            </a:r>
            <a:r>
              <a:rPr lang="en-US" cap="none" dirty="0" err="1">
                <a:solidFill>
                  <a:srgbClr val="00B0F0"/>
                </a:solidFill>
              </a:rPr>
              <a:t>sudo</a:t>
            </a:r>
            <a:r>
              <a:rPr lang="en-US" cap="none" dirty="0">
                <a:solidFill>
                  <a:srgbClr val="00B0F0"/>
                </a:solidFill>
              </a:rPr>
              <a:t> </a:t>
            </a:r>
            <a:r>
              <a:rPr lang="en-US" cap="none" dirty="0" err="1">
                <a:solidFill>
                  <a:srgbClr val="00B0F0"/>
                </a:solidFill>
              </a:rPr>
              <a:t>systemctl</a:t>
            </a:r>
            <a:r>
              <a:rPr lang="en-US" cap="none" dirty="0">
                <a:solidFill>
                  <a:srgbClr val="00B0F0"/>
                </a:solidFill>
              </a:rPr>
              <a:t> start </a:t>
            </a:r>
            <a:r>
              <a:rPr lang="en-US" cap="none" dirty="0" err="1">
                <a:solidFill>
                  <a:srgbClr val="00B0F0"/>
                </a:solidFill>
              </a:rPr>
              <a:t>httpd</a:t>
            </a:r>
            <a:r>
              <a:rPr lang="en-US" cap="none" dirty="0">
                <a:solidFill>
                  <a:srgbClr val="00B0F0"/>
                </a:solidFill>
              </a:rPr>
              <a:t>”  OR  “</a:t>
            </a:r>
            <a:r>
              <a:rPr lang="en-US" cap="none" dirty="0" err="1">
                <a:solidFill>
                  <a:srgbClr val="00B0F0"/>
                </a:solidFill>
              </a:rPr>
              <a:t>sudo</a:t>
            </a:r>
            <a:r>
              <a:rPr lang="en-US" cap="none" dirty="0">
                <a:solidFill>
                  <a:srgbClr val="00B0F0"/>
                </a:solidFill>
              </a:rPr>
              <a:t> yum –y install </a:t>
            </a:r>
            <a:r>
              <a:rPr lang="en-US" cap="none" dirty="0" err="1">
                <a:solidFill>
                  <a:srgbClr val="00B0F0"/>
                </a:solidFill>
              </a:rPr>
              <a:t>httpd</a:t>
            </a:r>
            <a:r>
              <a:rPr lang="en-US" cap="none" dirty="0">
                <a:solidFill>
                  <a:srgbClr val="00B0F0"/>
                </a:solidFill>
              </a:rPr>
              <a:t>”</a:t>
            </a:r>
            <a:br>
              <a:rPr lang="en-US" cap="none" dirty="0">
                <a:solidFill>
                  <a:srgbClr val="00B0F0"/>
                </a:solidFill>
              </a:rPr>
            </a:br>
            <a:r>
              <a:rPr lang="en-US" cap="none" dirty="0">
                <a:solidFill>
                  <a:srgbClr val="00B0F0"/>
                </a:solidFill>
              </a:rPr>
              <a:t>- “</a:t>
            </a:r>
            <a:r>
              <a:rPr lang="en-US" cap="none" dirty="0" err="1">
                <a:solidFill>
                  <a:srgbClr val="00B0F0"/>
                </a:solidFill>
              </a:rPr>
              <a:t>sudo</a:t>
            </a:r>
            <a:r>
              <a:rPr lang="en-US" cap="none" dirty="0">
                <a:solidFill>
                  <a:srgbClr val="00B0F0"/>
                </a:solidFill>
              </a:rPr>
              <a:t> </a:t>
            </a:r>
            <a:r>
              <a:rPr lang="en-US" cap="none" dirty="0" err="1">
                <a:solidFill>
                  <a:srgbClr val="00B0F0"/>
                </a:solidFill>
              </a:rPr>
              <a:t>systemctl</a:t>
            </a:r>
            <a:r>
              <a:rPr lang="en-US" cap="none" dirty="0">
                <a:solidFill>
                  <a:srgbClr val="00B0F0"/>
                </a:solidFill>
              </a:rPr>
              <a:t> enable </a:t>
            </a:r>
            <a:r>
              <a:rPr lang="en-US" cap="none" dirty="0" err="1">
                <a:solidFill>
                  <a:srgbClr val="00B0F0"/>
                </a:solidFill>
              </a:rPr>
              <a:t>httpd</a:t>
            </a:r>
            <a:r>
              <a:rPr lang="en-US" cap="none" dirty="0">
                <a:solidFill>
                  <a:srgbClr val="00B0F0"/>
                </a:solidFill>
              </a:rPr>
              <a:t>”  (or) “</a:t>
            </a:r>
            <a:r>
              <a:rPr lang="en-US" cap="none" dirty="0" err="1">
                <a:solidFill>
                  <a:srgbClr val="00B0F0"/>
                </a:solidFill>
              </a:rPr>
              <a:t>sudo</a:t>
            </a:r>
            <a:r>
              <a:rPr lang="en-US" cap="none" dirty="0">
                <a:solidFill>
                  <a:srgbClr val="00B0F0"/>
                </a:solidFill>
              </a:rPr>
              <a:t> </a:t>
            </a:r>
            <a:r>
              <a:rPr lang="en-US" cap="none" dirty="0" err="1">
                <a:solidFill>
                  <a:srgbClr val="00B0F0"/>
                </a:solidFill>
              </a:rPr>
              <a:t>ckckconfig</a:t>
            </a:r>
            <a:r>
              <a:rPr lang="en-US" cap="none" dirty="0">
                <a:solidFill>
                  <a:srgbClr val="00B0F0"/>
                </a:solidFill>
              </a:rPr>
              <a:t> </a:t>
            </a:r>
            <a:r>
              <a:rPr lang="en-US" cap="none" dirty="0" err="1">
                <a:solidFill>
                  <a:srgbClr val="00B0F0"/>
                </a:solidFill>
              </a:rPr>
              <a:t>httpd</a:t>
            </a:r>
            <a:r>
              <a:rPr lang="en-US" cap="none" dirty="0">
                <a:solidFill>
                  <a:srgbClr val="00B0F0"/>
                </a:solidFill>
              </a:rPr>
              <a:t> on”</a:t>
            </a:r>
            <a:br>
              <a:rPr lang="en-US" cap="none" dirty="0">
                <a:solidFill>
                  <a:srgbClr val="00B0F0"/>
                </a:solidFill>
              </a:rPr>
            </a:br>
            <a:r>
              <a:rPr lang="en-US" cap="none" dirty="0">
                <a:solidFill>
                  <a:srgbClr val="00B0F0"/>
                </a:solidFill>
              </a:rPr>
              <a:t>- Next we enable  it with command  “</a:t>
            </a:r>
            <a:r>
              <a:rPr lang="en-US" cap="none" dirty="0" err="1">
                <a:solidFill>
                  <a:srgbClr val="00B0F0"/>
                </a:solidFill>
              </a:rPr>
              <a:t>sudo</a:t>
            </a:r>
            <a:r>
              <a:rPr lang="en-US" cap="none" dirty="0">
                <a:solidFill>
                  <a:srgbClr val="00B0F0"/>
                </a:solidFill>
              </a:rPr>
              <a:t> </a:t>
            </a:r>
            <a:r>
              <a:rPr lang="en-US" cap="none" dirty="0" err="1">
                <a:solidFill>
                  <a:srgbClr val="00B0F0"/>
                </a:solidFill>
              </a:rPr>
              <a:t>systemctl</a:t>
            </a:r>
            <a:r>
              <a:rPr lang="en-US" cap="none" dirty="0">
                <a:solidFill>
                  <a:srgbClr val="00B0F0"/>
                </a:solidFill>
              </a:rPr>
              <a:t> enable </a:t>
            </a:r>
            <a:r>
              <a:rPr lang="en-US" cap="none" dirty="0" err="1">
                <a:solidFill>
                  <a:srgbClr val="00B0F0"/>
                </a:solidFill>
              </a:rPr>
              <a:t>httpd</a:t>
            </a:r>
            <a:r>
              <a:rPr lang="en-US" cap="none" dirty="0">
                <a:solidFill>
                  <a:srgbClr val="00B0F0"/>
                </a:solidFill>
              </a:rPr>
              <a:t>”</a:t>
            </a:r>
            <a:endParaRPr lang="en-IN" cap="none" dirty="0">
              <a:solidFill>
                <a:srgbClr val="00B0F0"/>
              </a:solidFill>
            </a:endParaRPr>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591050" y="2420888"/>
            <a:ext cx="7517827" cy="4114800"/>
          </a:xfrm>
        </p:spPr>
      </p:pic>
    </p:spTree>
    <p:extLst>
      <p:ext uri="{BB962C8B-B14F-4D97-AF65-F5344CB8AC3E}">
        <p14:creationId xmlns:p14="http://schemas.microsoft.com/office/powerpoint/2010/main" val="75952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623498" y="1916832"/>
            <a:ext cx="5630862" cy="3081990"/>
          </a:xfrm>
        </p:spPr>
      </p:pic>
      <p:pic>
        <p:nvPicPr>
          <p:cNvPr id="9" name="Content Placeholder 8"/>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422698" y="1916832"/>
            <a:ext cx="6984777" cy="4132116"/>
          </a:xfrm>
        </p:spPr>
      </p:pic>
      <p:sp>
        <p:nvSpPr>
          <p:cNvPr id="5" name="Text Placeholder 4"/>
          <p:cNvSpPr>
            <a:spLocks noGrp="1"/>
          </p:cNvSpPr>
          <p:nvPr>
            <p:ph type="body" idx="1"/>
          </p:nvPr>
        </p:nvSpPr>
        <p:spPr>
          <a:xfrm>
            <a:off x="1710730" y="260648"/>
            <a:ext cx="13080199" cy="1800200"/>
          </a:xfrm>
        </p:spPr>
        <p:txBody>
          <a:bodyPr>
            <a:noAutofit/>
          </a:bodyPr>
          <a:lstStyle/>
          <a:p>
            <a:r>
              <a:rPr lang="en-US" sz="2000" dirty="0">
                <a:solidFill>
                  <a:schemeClr val="tx1">
                    <a:lumMod val="95000"/>
                  </a:schemeClr>
                </a:solidFill>
              </a:rPr>
              <a:t>After completion of </a:t>
            </a:r>
            <a:r>
              <a:rPr lang="en-US" sz="2000" dirty="0" err="1">
                <a:solidFill>
                  <a:schemeClr val="tx1">
                    <a:lumMod val="95000"/>
                  </a:schemeClr>
                </a:solidFill>
              </a:rPr>
              <a:t>httpd</a:t>
            </a:r>
            <a:r>
              <a:rPr lang="en-US" sz="2000" dirty="0">
                <a:solidFill>
                  <a:schemeClr val="tx1">
                    <a:lumMod val="95000"/>
                  </a:schemeClr>
                </a:solidFill>
              </a:rPr>
              <a:t> server  </a:t>
            </a:r>
            <a:r>
              <a:rPr lang="en-US" sz="2000" dirty="0" err="1">
                <a:solidFill>
                  <a:schemeClr val="tx1">
                    <a:lumMod val="95000"/>
                  </a:schemeClr>
                </a:solidFill>
              </a:rPr>
              <a:t>goto</a:t>
            </a:r>
            <a:r>
              <a:rPr lang="en-US" sz="2000" dirty="0">
                <a:solidFill>
                  <a:schemeClr val="tx1">
                    <a:lumMod val="95000"/>
                  </a:schemeClr>
                </a:solidFill>
              </a:rPr>
              <a:t> to the instance and copy the public </a:t>
            </a:r>
            <a:r>
              <a:rPr lang="en-US" sz="2000" dirty="0" err="1">
                <a:solidFill>
                  <a:schemeClr val="tx1">
                    <a:lumMod val="95000"/>
                  </a:schemeClr>
                </a:solidFill>
              </a:rPr>
              <a:t>ip</a:t>
            </a:r>
            <a:r>
              <a:rPr lang="en-US" sz="2000" dirty="0">
                <a:solidFill>
                  <a:schemeClr val="tx1">
                    <a:lumMod val="95000"/>
                  </a:schemeClr>
                </a:solidFill>
              </a:rPr>
              <a:t> of an instance which we connected it and browse it in the web server </a:t>
            </a:r>
          </a:p>
          <a:p>
            <a:r>
              <a:rPr lang="en-US" sz="2000" dirty="0">
                <a:solidFill>
                  <a:schemeClr val="tx1">
                    <a:lumMod val="95000"/>
                  </a:schemeClr>
                </a:solidFill>
              </a:rPr>
              <a:t> .we  see the  test  page of the APACHE</a:t>
            </a:r>
          </a:p>
          <a:p>
            <a:r>
              <a:rPr lang="en-US" sz="2000" dirty="0">
                <a:solidFill>
                  <a:schemeClr val="tx1">
                    <a:lumMod val="95000"/>
                  </a:schemeClr>
                </a:solidFill>
              </a:rPr>
              <a:t>.To download </a:t>
            </a:r>
            <a:r>
              <a:rPr lang="en-US" sz="2000" dirty="0" err="1">
                <a:solidFill>
                  <a:schemeClr val="tx1">
                    <a:lumMod val="95000"/>
                  </a:schemeClr>
                </a:solidFill>
              </a:rPr>
              <a:t>wordpress</a:t>
            </a:r>
            <a:r>
              <a:rPr lang="en-US" sz="2000" dirty="0">
                <a:solidFill>
                  <a:schemeClr val="tx1">
                    <a:lumMod val="95000"/>
                  </a:schemeClr>
                </a:solidFill>
              </a:rPr>
              <a:t> installation package we using   give the command </a:t>
            </a:r>
            <a:r>
              <a:rPr lang="en-US" sz="2000" dirty="0">
                <a:solidFill>
                  <a:srgbClr val="FFFF00"/>
                </a:solidFill>
              </a:rPr>
              <a:t>“</a:t>
            </a:r>
            <a:r>
              <a:rPr lang="en-US" sz="2000" dirty="0" err="1">
                <a:solidFill>
                  <a:srgbClr val="FFFF00"/>
                </a:solidFill>
              </a:rPr>
              <a:t>wget</a:t>
            </a:r>
            <a:r>
              <a:rPr lang="en-US" sz="2000" dirty="0">
                <a:solidFill>
                  <a:srgbClr val="FFFF00"/>
                </a:solidFill>
              </a:rPr>
              <a:t>&lt;address link of </a:t>
            </a:r>
            <a:r>
              <a:rPr lang="en-US" sz="2000" dirty="0" err="1">
                <a:solidFill>
                  <a:srgbClr val="FFFF00"/>
                </a:solidFill>
              </a:rPr>
              <a:t>wordpress</a:t>
            </a:r>
            <a:r>
              <a:rPr lang="en-US" sz="2000" dirty="0">
                <a:solidFill>
                  <a:srgbClr val="FFFF00"/>
                </a:solidFill>
              </a:rPr>
              <a:t> download file&gt;”.</a:t>
            </a:r>
          </a:p>
          <a:p>
            <a:r>
              <a:rPr lang="en-US" sz="2000" dirty="0">
                <a:solidFill>
                  <a:schemeClr val="tx1">
                    <a:lumMod val="95000"/>
                  </a:schemeClr>
                </a:solidFill>
              </a:rPr>
              <a:t>.using  the command “cd&lt;unzip directory&gt;” change the </a:t>
            </a:r>
            <a:r>
              <a:rPr lang="en-US" sz="2000" dirty="0" err="1">
                <a:solidFill>
                  <a:schemeClr val="tx1">
                    <a:lumMod val="95000"/>
                  </a:schemeClr>
                </a:solidFill>
              </a:rPr>
              <a:t>wordpress</a:t>
            </a:r>
            <a:r>
              <a:rPr lang="en-US" sz="2000" dirty="0">
                <a:solidFill>
                  <a:schemeClr val="tx1">
                    <a:lumMod val="95000"/>
                  </a:schemeClr>
                </a:solidFill>
              </a:rPr>
              <a:t> configuration file command is </a:t>
            </a:r>
            <a:r>
              <a:rPr lang="en-US" sz="2000" dirty="0">
                <a:solidFill>
                  <a:srgbClr val="FFFF00"/>
                </a:solidFill>
              </a:rPr>
              <a:t>“</a:t>
            </a:r>
            <a:r>
              <a:rPr lang="en-US" sz="2000" dirty="0" err="1">
                <a:solidFill>
                  <a:srgbClr val="FFFF00"/>
                </a:solidFill>
              </a:rPr>
              <a:t>sudo</a:t>
            </a:r>
            <a:r>
              <a:rPr lang="en-US" sz="2000" dirty="0">
                <a:solidFill>
                  <a:srgbClr val="FFFF00"/>
                </a:solidFill>
              </a:rPr>
              <a:t> mv </a:t>
            </a:r>
            <a:r>
              <a:rPr lang="en-US" sz="2000" dirty="0" err="1">
                <a:solidFill>
                  <a:srgbClr val="FFFF00"/>
                </a:solidFill>
              </a:rPr>
              <a:t>wp-config-sample.php</a:t>
            </a:r>
            <a:r>
              <a:rPr lang="en-US" sz="2000" dirty="0">
                <a:solidFill>
                  <a:srgbClr val="FFFF00"/>
                </a:solidFill>
              </a:rPr>
              <a:t> </a:t>
            </a:r>
            <a:r>
              <a:rPr lang="en-US" sz="2000" dirty="0" err="1">
                <a:solidFill>
                  <a:srgbClr val="FFFF00"/>
                </a:solidFill>
              </a:rPr>
              <a:t>wp-config.php</a:t>
            </a:r>
            <a:r>
              <a:rPr lang="en-US" sz="2000" dirty="0">
                <a:solidFill>
                  <a:srgbClr val="FFFF00"/>
                </a:solidFill>
              </a:rPr>
              <a:t>”  </a:t>
            </a:r>
          </a:p>
          <a:p>
            <a:endParaRPr lang="en-IN" sz="2000" dirty="0">
              <a:solidFill>
                <a:srgbClr val="FFFF00"/>
              </a:solidFill>
            </a:endParaRPr>
          </a:p>
        </p:txBody>
      </p:sp>
    </p:spTree>
    <p:extLst>
      <p:ext uri="{BB962C8B-B14F-4D97-AF65-F5344CB8AC3E}">
        <p14:creationId xmlns:p14="http://schemas.microsoft.com/office/powerpoint/2010/main" val="1262426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041734" y="2185060"/>
            <a:ext cx="5630862" cy="3096344"/>
          </a:xfrm>
        </p:spPr>
      </p:pic>
      <p:pic>
        <p:nvPicPr>
          <p:cNvPr id="16" name="Content Placeholder 1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26754" y="3501008"/>
            <a:ext cx="5630862" cy="974354"/>
          </a:xfrm>
        </p:spPr>
      </p:pic>
      <p:sp>
        <p:nvSpPr>
          <p:cNvPr id="7" name="Title 6"/>
          <p:cNvSpPr>
            <a:spLocks noGrp="1"/>
          </p:cNvSpPr>
          <p:nvPr>
            <p:ph type="title"/>
          </p:nvPr>
        </p:nvSpPr>
        <p:spPr>
          <a:xfrm>
            <a:off x="2718842" y="260648"/>
            <a:ext cx="8928993" cy="1143000"/>
          </a:xfrm>
        </p:spPr>
        <p:txBody>
          <a:bodyPr>
            <a:normAutofit/>
          </a:bodyPr>
          <a:lstStyle/>
          <a:p>
            <a:r>
              <a:rPr lang="en-US" cap="none" dirty="0"/>
              <a:t>Below command copy files from </a:t>
            </a:r>
            <a:br>
              <a:rPr lang="en-US" dirty="0"/>
            </a:br>
            <a:r>
              <a:rPr lang="en-US" dirty="0"/>
              <a:t> </a:t>
            </a:r>
            <a:r>
              <a:rPr lang="en-US" sz="2000" cap="none" dirty="0"/>
              <a:t>A) "</a:t>
            </a:r>
            <a:r>
              <a:rPr lang="en-US" sz="2000" cap="none" dirty="0" err="1"/>
              <a:t>Sudo</a:t>
            </a:r>
            <a:r>
              <a:rPr lang="en-US" sz="2000" cap="none" dirty="0"/>
              <a:t> </a:t>
            </a:r>
            <a:r>
              <a:rPr lang="en-US" sz="2000" cap="none" dirty="0" err="1"/>
              <a:t>Cp</a:t>
            </a:r>
            <a:r>
              <a:rPr lang="en-US" sz="2000" cap="none" dirty="0"/>
              <a:t>-r &lt;Unzip File Or </a:t>
            </a:r>
            <a:r>
              <a:rPr lang="en-US" sz="2000" cap="none" dirty="0" err="1"/>
              <a:t>Wordpress</a:t>
            </a:r>
            <a:r>
              <a:rPr lang="en-US" sz="2000" cap="none" dirty="0"/>
              <a:t> Directory&gt;/* /</a:t>
            </a:r>
            <a:r>
              <a:rPr lang="en-US" sz="2000" cap="none" dirty="0" err="1"/>
              <a:t>Var</a:t>
            </a:r>
            <a:r>
              <a:rPr lang="en-US" sz="2000" cap="none" dirty="0"/>
              <a:t>/Www/Html/“  </a:t>
            </a:r>
            <a:endParaRPr lang="en-IN" sz="2000" cap="none" dirty="0"/>
          </a:p>
        </p:txBody>
      </p:sp>
    </p:spTree>
    <p:extLst>
      <p:ext uri="{BB962C8B-B14F-4D97-AF65-F5344CB8AC3E}">
        <p14:creationId xmlns:p14="http://schemas.microsoft.com/office/powerpoint/2010/main" val="740400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698" y="677801"/>
            <a:ext cx="741682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194" y="1484784"/>
            <a:ext cx="8529900" cy="38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399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240588" y="2465236"/>
            <a:ext cx="5630862" cy="2994327"/>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350690" y="2420888"/>
            <a:ext cx="5627988" cy="2992726"/>
          </a:xfrm>
        </p:spPr>
      </p:pic>
      <p:sp>
        <p:nvSpPr>
          <p:cNvPr id="4" name="Title 3"/>
          <p:cNvSpPr>
            <a:spLocks noGrp="1"/>
          </p:cNvSpPr>
          <p:nvPr>
            <p:ph type="title"/>
          </p:nvPr>
        </p:nvSpPr>
        <p:spPr>
          <a:xfrm>
            <a:off x="2070770" y="908720"/>
            <a:ext cx="11233248" cy="868958"/>
          </a:xfrm>
        </p:spPr>
        <p:txBody>
          <a:bodyPr>
            <a:normAutofit fontScale="90000"/>
          </a:bodyPr>
          <a:lstStyle/>
          <a:p>
            <a:r>
              <a:rPr lang="en-US" sz="2400" cap="none" dirty="0"/>
              <a:t>Now restart the </a:t>
            </a:r>
            <a:r>
              <a:rPr lang="en-US" sz="2400" cap="none" dirty="0" err="1"/>
              <a:t>httpd</a:t>
            </a:r>
            <a:r>
              <a:rPr lang="en-US" sz="2400" cap="none" dirty="0"/>
              <a:t> server </a:t>
            </a:r>
            <a:r>
              <a:rPr lang="en-US" sz="2400" cap="none" dirty="0" err="1"/>
              <a:t>server</a:t>
            </a:r>
            <a:r>
              <a:rPr lang="en-US" sz="2400" cap="none" dirty="0"/>
              <a:t> using command  </a:t>
            </a:r>
            <a:r>
              <a:rPr lang="en-US" sz="2400" cap="none" dirty="0">
                <a:solidFill>
                  <a:srgbClr val="FF0000"/>
                </a:solidFill>
              </a:rPr>
              <a:t>“</a:t>
            </a:r>
            <a:r>
              <a:rPr lang="en-US" sz="2400" cap="none" dirty="0" err="1">
                <a:solidFill>
                  <a:srgbClr val="FF0000"/>
                </a:solidFill>
              </a:rPr>
              <a:t>sudo</a:t>
            </a:r>
            <a:r>
              <a:rPr lang="en-US" sz="2400" cap="none" dirty="0">
                <a:solidFill>
                  <a:srgbClr val="FF0000"/>
                </a:solidFill>
              </a:rPr>
              <a:t> </a:t>
            </a:r>
            <a:r>
              <a:rPr lang="en-US" sz="2400" cap="none" dirty="0" err="1">
                <a:solidFill>
                  <a:srgbClr val="FF0000"/>
                </a:solidFill>
              </a:rPr>
              <a:t>systemctl</a:t>
            </a:r>
            <a:r>
              <a:rPr lang="en-US" sz="2400" cap="none" dirty="0">
                <a:solidFill>
                  <a:srgbClr val="FF0000"/>
                </a:solidFill>
              </a:rPr>
              <a:t> restart </a:t>
            </a:r>
            <a:r>
              <a:rPr lang="en-US" sz="2400" cap="none" dirty="0" err="1">
                <a:solidFill>
                  <a:srgbClr val="FF0000"/>
                </a:solidFill>
              </a:rPr>
              <a:t>httpd</a:t>
            </a:r>
            <a:r>
              <a:rPr lang="en-US" sz="2400" cap="none" dirty="0">
                <a:solidFill>
                  <a:srgbClr val="FF0000"/>
                </a:solidFill>
              </a:rPr>
              <a:t>”</a:t>
            </a:r>
            <a:br>
              <a:rPr lang="en-US" sz="2400" cap="none" dirty="0">
                <a:solidFill>
                  <a:srgbClr val="FF0000"/>
                </a:solidFill>
              </a:rPr>
            </a:br>
            <a:r>
              <a:rPr lang="en-US" sz="2400" cap="none" dirty="0">
                <a:solidFill>
                  <a:srgbClr val="FF0000"/>
                </a:solidFill>
              </a:rPr>
              <a:t> </a:t>
            </a:r>
            <a:r>
              <a:rPr lang="en-US" sz="2400" cap="none" dirty="0">
                <a:solidFill>
                  <a:schemeClr val="bg2">
                    <a:lumMod val="10000"/>
                    <a:lumOff val="90000"/>
                  </a:schemeClr>
                </a:solidFill>
              </a:rPr>
              <a:t>After restart </a:t>
            </a:r>
            <a:r>
              <a:rPr lang="en-US" sz="2400" cap="none" dirty="0" err="1">
                <a:solidFill>
                  <a:schemeClr val="bg2">
                    <a:lumMod val="10000"/>
                    <a:lumOff val="90000"/>
                  </a:schemeClr>
                </a:solidFill>
              </a:rPr>
              <a:t>httpd</a:t>
            </a:r>
            <a:r>
              <a:rPr lang="en-US" sz="2400" cap="none" dirty="0">
                <a:solidFill>
                  <a:schemeClr val="bg2">
                    <a:lumMod val="10000"/>
                    <a:lumOff val="90000"/>
                  </a:schemeClr>
                </a:solidFill>
              </a:rPr>
              <a:t> server now browse the public </a:t>
            </a:r>
            <a:r>
              <a:rPr lang="en-US" sz="2400" cap="none" dirty="0" err="1">
                <a:solidFill>
                  <a:schemeClr val="bg2">
                    <a:lumMod val="10000"/>
                    <a:lumOff val="90000"/>
                  </a:schemeClr>
                </a:solidFill>
              </a:rPr>
              <a:t>ip</a:t>
            </a:r>
            <a:r>
              <a:rPr lang="en-US" sz="2400" cap="none" dirty="0">
                <a:solidFill>
                  <a:schemeClr val="bg2">
                    <a:lumMod val="10000"/>
                    <a:lumOff val="90000"/>
                  </a:schemeClr>
                </a:solidFill>
              </a:rPr>
              <a:t> of  the instance  it will open and shows welcome to </a:t>
            </a:r>
            <a:r>
              <a:rPr lang="en-US" sz="2400" cap="none" dirty="0" err="1">
                <a:solidFill>
                  <a:schemeClr val="bg2">
                    <a:lumMod val="10000"/>
                    <a:lumOff val="90000"/>
                  </a:schemeClr>
                </a:solidFill>
              </a:rPr>
              <a:t>wordpress</a:t>
            </a:r>
            <a:endParaRPr lang="en-IN" sz="2400" cap="none" dirty="0">
              <a:solidFill>
                <a:schemeClr val="bg2">
                  <a:lumMod val="10000"/>
                  <a:lumOff val="90000"/>
                </a:schemeClr>
              </a:solidFill>
            </a:endParaRPr>
          </a:p>
        </p:txBody>
      </p:sp>
    </p:spTree>
    <p:extLst>
      <p:ext uri="{BB962C8B-B14F-4D97-AF65-F5344CB8AC3E}">
        <p14:creationId xmlns:p14="http://schemas.microsoft.com/office/powerpoint/2010/main" val="338155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551490" y="2924944"/>
            <a:ext cx="5630862" cy="3220325"/>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422698" y="2924944"/>
            <a:ext cx="5630862" cy="3220325"/>
          </a:xfrm>
        </p:spPr>
      </p:pic>
      <p:sp>
        <p:nvSpPr>
          <p:cNvPr id="4" name="Title 3"/>
          <p:cNvSpPr>
            <a:spLocks noGrp="1"/>
          </p:cNvSpPr>
          <p:nvPr>
            <p:ph type="title"/>
          </p:nvPr>
        </p:nvSpPr>
        <p:spPr>
          <a:xfrm>
            <a:off x="1638722" y="332656"/>
            <a:ext cx="11951865" cy="1143000"/>
          </a:xfrm>
        </p:spPr>
        <p:txBody>
          <a:bodyPr numCol="1">
            <a:normAutofit fontScale="90000"/>
          </a:bodyPr>
          <a:lstStyle/>
          <a:p>
            <a:r>
              <a:rPr lang="en-US" sz="4000" cap="none" dirty="0"/>
              <a:t>                          METHOD  2 </a:t>
            </a:r>
            <a:br>
              <a:rPr lang="en-US" sz="2400" cap="none" dirty="0"/>
            </a:br>
            <a:r>
              <a:rPr lang="en-US" sz="3600" cap="none" dirty="0">
                <a:solidFill>
                  <a:srgbClr val="FFC000"/>
                </a:solidFill>
              </a:rPr>
              <a:t>BUILD AND DEPLOY WORDPRESS APPLICATION WITH DOCKER</a:t>
            </a:r>
            <a:endParaRPr lang="en-IN" sz="3600" cap="none" dirty="0">
              <a:solidFill>
                <a:srgbClr val="FFC000"/>
              </a:solidFill>
            </a:endParaRPr>
          </a:p>
        </p:txBody>
      </p:sp>
      <p:sp>
        <p:nvSpPr>
          <p:cNvPr id="5" name="Text Placeholder 4"/>
          <p:cNvSpPr>
            <a:spLocks noGrp="1"/>
          </p:cNvSpPr>
          <p:nvPr>
            <p:ph type="body" idx="1"/>
          </p:nvPr>
        </p:nvSpPr>
        <p:spPr>
          <a:xfrm>
            <a:off x="1638722" y="1484784"/>
            <a:ext cx="12025336" cy="1440161"/>
          </a:xfrm>
        </p:spPr>
        <p:txBody>
          <a:bodyPr>
            <a:normAutofit fontScale="92500" lnSpcReduction="10000"/>
          </a:bodyPr>
          <a:lstStyle/>
          <a:p>
            <a:pPr lvl="1"/>
            <a:r>
              <a:rPr lang="en-US" dirty="0"/>
              <a:t>We launch an instance with the  Select community as Amazon </a:t>
            </a:r>
            <a:r>
              <a:rPr lang="en-US" dirty="0" err="1"/>
              <a:t>linux</a:t>
            </a:r>
            <a:endParaRPr lang="en-US" dirty="0"/>
          </a:p>
          <a:p>
            <a:pPr lvl="1"/>
            <a:r>
              <a:rPr lang="en-US" dirty="0"/>
              <a:t>We taken  instance type as t2.micro and give a </a:t>
            </a:r>
            <a:r>
              <a:rPr lang="en-US" dirty="0" err="1"/>
              <a:t>keypair</a:t>
            </a:r>
            <a:r>
              <a:rPr lang="en-US" dirty="0"/>
              <a:t> as existing </a:t>
            </a:r>
            <a:r>
              <a:rPr lang="en-US" dirty="0" err="1"/>
              <a:t>keypair</a:t>
            </a:r>
            <a:r>
              <a:rPr lang="en-US" dirty="0"/>
              <a:t> (or) newly created </a:t>
            </a:r>
            <a:r>
              <a:rPr lang="en-US" dirty="0" err="1"/>
              <a:t>keypair</a:t>
            </a:r>
            <a:r>
              <a:rPr lang="en-US" dirty="0"/>
              <a:t> and give the configuration storage   </a:t>
            </a:r>
          </a:p>
          <a:p>
            <a:pPr lvl="1"/>
            <a:r>
              <a:rPr lang="en-US" dirty="0"/>
              <a:t>Given  an ec2 instance with  port numbers are 22 and 80 in anywhere.</a:t>
            </a:r>
            <a:endParaRPr lang="en-IN" dirty="0"/>
          </a:p>
        </p:txBody>
      </p:sp>
    </p:spTree>
    <p:extLst>
      <p:ext uri="{BB962C8B-B14F-4D97-AF65-F5344CB8AC3E}">
        <p14:creationId xmlns:p14="http://schemas.microsoft.com/office/powerpoint/2010/main" val="1001603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831410" y="2204864"/>
            <a:ext cx="5630862" cy="3081990"/>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070770" y="2348880"/>
            <a:ext cx="5630862" cy="3081990"/>
          </a:xfrm>
        </p:spPr>
      </p:pic>
      <p:sp>
        <p:nvSpPr>
          <p:cNvPr id="5" name="Text Placeholder 4"/>
          <p:cNvSpPr>
            <a:spLocks noGrp="1"/>
          </p:cNvSpPr>
          <p:nvPr>
            <p:ph type="body" idx="1"/>
          </p:nvPr>
        </p:nvSpPr>
        <p:spPr>
          <a:xfrm>
            <a:off x="1566714" y="188640"/>
            <a:ext cx="11233248" cy="1584176"/>
          </a:xfrm>
        </p:spPr>
        <p:txBody>
          <a:bodyPr>
            <a:normAutofit/>
          </a:bodyPr>
          <a:lstStyle/>
          <a:p>
            <a:r>
              <a:rPr lang="en-US" dirty="0">
                <a:solidFill>
                  <a:schemeClr val="tx1"/>
                </a:solidFill>
              </a:rPr>
              <a:t>After connected the ec2 instance with anyone terminal we need to install some commands for running </a:t>
            </a:r>
            <a:r>
              <a:rPr lang="en-US" dirty="0" err="1">
                <a:solidFill>
                  <a:schemeClr val="tx1"/>
                </a:solidFill>
              </a:rPr>
              <a:t>Git</a:t>
            </a:r>
            <a:r>
              <a:rPr lang="en-US" dirty="0">
                <a:solidFill>
                  <a:schemeClr val="tx1"/>
                </a:solidFill>
              </a:rPr>
              <a:t> and </a:t>
            </a:r>
            <a:r>
              <a:rPr lang="en-US" dirty="0" err="1">
                <a:solidFill>
                  <a:schemeClr val="tx1"/>
                </a:solidFill>
              </a:rPr>
              <a:t>Docker</a:t>
            </a:r>
            <a:r>
              <a:rPr lang="en-US" dirty="0">
                <a:solidFill>
                  <a:schemeClr val="tx1"/>
                </a:solidFill>
              </a:rPr>
              <a:t> in the terminal </a:t>
            </a:r>
          </a:p>
          <a:p>
            <a:r>
              <a:rPr lang="en-US" dirty="0">
                <a:solidFill>
                  <a:schemeClr val="tx1"/>
                </a:solidFill>
              </a:rPr>
              <a:t>Here the commands are   to install </a:t>
            </a:r>
            <a:r>
              <a:rPr lang="en-US" dirty="0" err="1">
                <a:solidFill>
                  <a:schemeClr val="tx1"/>
                </a:solidFill>
              </a:rPr>
              <a:t>git</a:t>
            </a:r>
            <a:r>
              <a:rPr lang="en-US" dirty="0">
                <a:solidFill>
                  <a:schemeClr val="tx1"/>
                </a:solidFill>
              </a:rPr>
              <a:t>  </a:t>
            </a:r>
            <a:r>
              <a:rPr lang="en-US" sz="1800" dirty="0" err="1">
                <a:solidFill>
                  <a:srgbClr val="7030A0"/>
                </a:solidFill>
              </a:rPr>
              <a:t>sudo</a:t>
            </a:r>
            <a:r>
              <a:rPr lang="en-US" sz="1800" dirty="0">
                <a:solidFill>
                  <a:srgbClr val="7030A0"/>
                </a:solidFill>
              </a:rPr>
              <a:t> yum install </a:t>
            </a:r>
            <a:r>
              <a:rPr lang="en-US" sz="1800" dirty="0" err="1">
                <a:solidFill>
                  <a:srgbClr val="7030A0"/>
                </a:solidFill>
              </a:rPr>
              <a:t>git</a:t>
            </a:r>
            <a:r>
              <a:rPr lang="en-US" sz="1800" dirty="0">
                <a:solidFill>
                  <a:srgbClr val="7030A0"/>
                </a:solidFill>
              </a:rPr>
              <a:t> –y </a:t>
            </a:r>
          </a:p>
          <a:p>
            <a:r>
              <a:rPr lang="en-US" sz="1600" dirty="0">
                <a:solidFill>
                  <a:schemeClr val="tx1"/>
                </a:solidFill>
              </a:rPr>
              <a:t>       .   to install </a:t>
            </a:r>
            <a:r>
              <a:rPr lang="en-US" sz="1600" dirty="0" err="1">
                <a:solidFill>
                  <a:schemeClr val="tx1"/>
                </a:solidFill>
              </a:rPr>
              <a:t>install</a:t>
            </a:r>
            <a:r>
              <a:rPr lang="en-US" sz="1600" dirty="0">
                <a:solidFill>
                  <a:schemeClr val="tx1"/>
                </a:solidFill>
              </a:rPr>
              <a:t> </a:t>
            </a:r>
            <a:r>
              <a:rPr lang="en-US" sz="1600" dirty="0" err="1">
                <a:solidFill>
                  <a:schemeClr val="tx1"/>
                </a:solidFill>
              </a:rPr>
              <a:t>docker</a:t>
            </a:r>
            <a:r>
              <a:rPr lang="en-US" sz="1600" dirty="0">
                <a:solidFill>
                  <a:schemeClr val="tx1"/>
                </a:solidFill>
              </a:rPr>
              <a:t> </a:t>
            </a:r>
            <a:r>
              <a:rPr lang="en-US" sz="1800" dirty="0" err="1">
                <a:solidFill>
                  <a:srgbClr val="7030A0"/>
                </a:solidFill>
              </a:rPr>
              <a:t>sudo</a:t>
            </a:r>
            <a:r>
              <a:rPr lang="en-US" sz="1800" dirty="0">
                <a:solidFill>
                  <a:srgbClr val="7030A0"/>
                </a:solidFill>
              </a:rPr>
              <a:t> yum</a:t>
            </a:r>
            <a:r>
              <a:rPr lang="en-US" sz="1600" dirty="0"/>
              <a:t> </a:t>
            </a:r>
            <a:r>
              <a:rPr lang="en-US" sz="1800" dirty="0">
                <a:solidFill>
                  <a:srgbClr val="7030A0"/>
                </a:solidFill>
              </a:rPr>
              <a:t>install </a:t>
            </a:r>
            <a:r>
              <a:rPr lang="en-US" sz="1800" dirty="0" err="1">
                <a:solidFill>
                  <a:srgbClr val="7030A0"/>
                </a:solidFill>
              </a:rPr>
              <a:t>docker</a:t>
            </a:r>
            <a:r>
              <a:rPr lang="en-US" sz="1800" dirty="0">
                <a:solidFill>
                  <a:srgbClr val="7030A0"/>
                </a:solidFill>
              </a:rPr>
              <a:t> –y after installation the </a:t>
            </a:r>
            <a:r>
              <a:rPr lang="en-US" sz="1800" dirty="0" err="1">
                <a:solidFill>
                  <a:srgbClr val="7030A0"/>
                </a:solidFill>
              </a:rPr>
              <a:t>git</a:t>
            </a:r>
            <a:r>
              <a:rPr lang="en-US" sz="1800" dirty="0">
                <a:solidFill>
                  <a:srgbClr val="7030A0"/>
                </a:solidFill>
              </a:rPr>
              <a:t> and </a:t>
            </a:r>
            <a:r>
              <a:rPr lang="en-US" sz="1800" dirty="0" err="1">
                <a:solidFill>
                  <a:srgbClr val="7030A0"/>
                </a:solidFill>
              </a:rPr>
              <a:t>docker</a:t>
            </a:r>
            <a:r>
              <a:rPr lang="en-US" sz="1800" dirty="0">
                <a:solidFill>
                  <a:srgbClr val="7030A0"/>
                </a:solidFill>
              </a:rPr>
              <a:t> we  give  commands to run it </a:t>
            </a:r>
          </a:p>
          <a:p>
            <a:r>
              <a:rPr lang="en-US" sz="1800" dirty="0">
                <a:solidFill>
                  <a:schemeClr val="tx1"/>
                </a:solidFill>
              </a:rPr>
              <a:t>           to start </a:t>
            </a:r>
            <a:r>
              <a:rPr lang="en-US" sz="1800" dirty="0" err="1">
                <a:solidFill>
                  <a:schemeClr val="tx1"/>
                </a:solidFill>
              </a:rPr>
              <a:t>docker</a:t>
            </a:r>
            <a:r>
              <a:rPr lang="en-US" sz="1800" dirty="0">
                <a:solidFill>
                  <a:schemeClr val="tx1"/>
                </a:solidFill>
              </a:rPr>
              <a:t> with command </a:t>
            </a:r>
            <a:r>
              <a:rPr lang="en-US" sz="1800" dirty="0" err="1">
                <a:solidFill>
                  <a:srgbClr val="7030A0"/>
                </a:solidFill>
              </a:rPr>
              <a:t>sudo</a:t>
            </a:r>
            <a:r>
              <a:rPr lang="en-US" sz="1800" dirty="0">
                <a:solidFill>
                  <a:srgbClr val="7030A0"/>
                </a:solidFill>
              </a:rPr>
              <a:t> </a:t>
            </a:r>
            <a:r>
              <a:rPr lang="en-US" sz="1800" dirty="0" err="1">
                <a:solidFill>
                  <a:srgbClr val="7030A0"/>
                </a:solidFill>
              </a:rPr>
              <a:t>systemctl</a:t>
            </a:r>
            <a:r>
              <a:rPr lang="en-US" sz="1800" dirty="0">
                <a:solidFill>
                  <a:srgbClr val="7030A0"/>
                </a:solidFill>
              </a:rPr>
              <a:t> start </a:t>
            </a:r>
            <a:r>
              <a:rPr lang="en-US" sz="1800" dirty="0" err="1">
                <a:solidFill>
                  <a:srgbClr val="7030A0"/>
                </a:solidFill>
              </a:rPr>
              <a:t>docker</a:t>
            </a:r>
            <a:r>
              <a:rPr lang="en-US" sz="1800" dirty="0">
                <a:solidFill>
                  <a:srgbClr val="7030A0"/>
                </a:solidFill>
              </a:rPr>
              <a:t>  it shows the status active running</a:t>
            </a:r>
            <a:endParaRPr lang="en-IN" sz="1800" dirty="0">
              <a:solidFill>
                <a:srgbClr val="7030A0"/>
              </a:solidFill>
            </a:endParaRPr>
          </a:p>
        </p:txBody>
      </p:sp>
    </p:spTree>
    <p:extLst>
      <p:ext uri="{BB962C8B-B14F-4D97-AF65-F5344CB8AC3E}">
        <p14:creationId xmlns:p14="http://schemas.microsoft.com/office/powerpoint/2010/main" val="1766818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543378" y="2348880"/>
            <a:ext cx="5630862" cy="3081990"/>
          </a:xfrm>
        </p:spPr>
      </p:pic>
      <p:pic>
        <p:nvPicPr>
          <p:cNvPr id="11" name="Content Placeholder 10"/>
          <p:cNvPicPr>
            <a:picLocks noGrp="1" noChangeAspect="1"/>
          </p:cNvPicPr>
          <p:nvPr>
            <p:ph sz="quarter" idx="13"/>
          </p:nvPr>
        </p:nvPicPr>
        <p:blipFill>
          <a:blip r:embed="rId4" cstate="print">
            <a:extLst>
              <a:ext uri="{28A0092B-C50C-407E-A947-70E740481C1C}">
                <a14:useLocalDpi xmlns:a14="http://schemas.microsoft.com/office/drawing/2010/main" val="0"/>
              </a:ext>
            </a:extLst>
          </a:blip>
          <a:stretch>
            <a:fillRect/>
          </a:stretch>
        </p:blipFill>
        <p:spPr>
          <a:xfrm>
            <a:off x="1782738" y="2420888"/>
            <a:ext cx="5630862" cy="3081990"/>
          </a:xfrm>
        </p:spPr>
      </p:pic>
      <p:sp>
        <p:nvSpPr>
          <p:cNvPr id="5" name="Text Placeholder 4"/>
          <p:cNvSpPr>
            <a:spLocks noGrp="1"/>
          </p:cNvSpPr>
          <p:nvPr>
            <p:ph type="body" idx="1"/>
          </p:nvPr>
        </p:nvSpPr>
        <p:spPr>
          <a:xfrm>
            <a:off x="2142779" y="548680"/>
            <a:ext cx="8928992" cy="1656184"/>
          </a:xfrm>
        </p:spPr>
        <p:txBody>
          <a:bodyPr>
            <a:normAutofit fontScale="92500" lnSpcReduction="10000"/>
          </a:bodyPr>
          <a:lstStyle/>
          <a:p>
            <a:r>
              <a:rPr lang="en-US" dirty="0">
                <a:solidFill>
                  <a:schemeClr val="tx1"/>
                </a:solidFill>
              </a:rPr>
              <a:t>Give the permissions to the binary by using the command </a:t>
            </a:r>
            <a:r>
              <a:rPr lang="en-US" sz="1800" dirty="0">
                <a:solidFill>
                  <a:srgbClr val="FF0000"/>
                </a:solidFill>
              </a:rPr>
              <a:t>&lt;</a:t>
            </a:r>
            <a:r>
              <a:rPr lang="en-US" sz="1800" dirty="0" err="1">
                <a:solidFill>
                  <a:srgbClr val="FF0000"/>
                </a:solidFill>
              </a:rPr>
              <a:t>sudo</a:t>
            </a:r>
            <a:r>
              <a:rPr lang="en-US" sz="1800" dirty="0">
                <a:solidFill>
                  <a:srgbClr val="FF0000"/>
                </a:solidFill>
              </a:rPr>
              <a:t> </a:t>
            </a:r>
            <a:r>
              <a:rPr lang="en-US" sz="1800" dirty="0" err="1">
                <a:solidFill>
                  <a:srgbClr val="FF0000"/>
                </a:solidFill>
              </a:rPr>
              <a:t>chmod</a:t>
            </a:r>
            <a:r>
              <a:rPr lang="en-US" sz="1800" dirty="0">
                <a:solidFill>
                  <a:srgbClr val="FF0000"/>
                </a:solidFill>
              </a:rPr>
              <a:t> +x /</a:t>
            </a:r>
            <a:r>
              <a:rPr lang="en-US" sz="1800" dirty="0" err="1">
                <a:solidFill>
                  <a:srgbClr val="FF0000"/>
                </a:solidFill>
              </a:rPr>
              <a:t>usr</a:t>
            </a:r>
            <a:r>
              <a:rPr lang="en-US" sz="1800" dirty="0">
                <a:solidFill>
                  <a:srgbClr val="FF0000"/>
                </a:solidFill>
              </a:rPr>
              <a:t>/local/bin/</a:t>
            </a:r>
            <a:r>
              <a:rPr lang="en-US" sz="1800" dirty="0" err="1">
                <a:solidFill>
                  <a:srgbClr val="FF0000"/>
                </a:solidFill>
              </a:rPr>
              <a:t>docker</a:t>
            </a:r>
            <a:r>
              <a:rPr lang="en-US" sz="1800" dirty="0">
                <a:solidFill>
                  <a:srgbClr val="FF0000"/>
                </a:solidFill>
              </a:rPr>
              <a:t>-compose&gt;. </a:t>
            </a:r>
          </a:p>
          <a:p>
            <a:r>
              <a:rPr lang="en-US" dirty="0">
                <a:solidFill>
                  <a:schemeClr val="tx1"/>
                </a:solidFill>
              </a:rPr>
              <a:t>Then create a </a:t>
            </a:r>
            <a:r>
              <a:rPr lang="en-US" dirty="0" err="1">
                <a:solidFill>
                  <a:schemeClr val="tx1"/>
                </a:solidFill>
              </a:rPr>
              <a:t>docker</a:t>
            </a:r>
            <a:r>
              <a:rPr lang="en-US" dirty="0">
                <a:solidFill>
                  <a:schemeClr val="tx1"/>
                </a:solidFill>
              </a:rPr>
              <a:t> compose file   </a:t>
            </a:r>
            <a:r>
              <a:rPr lang="en-US" sz="1800" dirty="0">
                <a:solidFill>
                  <a:srgbClr val="FF0000"/>
                </a:solidFill>
              </a:rPr>
              <a:t>&lt;</a:t>
            </a:r>
            <a:r>
              <a:rPr lang="en-US" sz="1800" dirty="0" err="1">
                <a:solidFill>
                  <a:srgbClr val="FF0000"/>
                </a:solidFill>
              </a:rPr>
              <a:t>sudo</a:t>
            </a:r>
            <a:r>
              <a:rPr lang="en-US" sz="1800" dirty="0">
                <a:solidFill>
                  <a:srgbClr val="FF0000"/>
                </a:solidFill>
              </a:rPr>
              <a:t> vi </a:t>
            </a:r>
            <a:r>
              <a:rPr lang="en-US" sz="1800" dirty="0" err="1">
                <a:solidFill>
                  <a:srgbClr val="FF0000"/>
                </a:solidFill>
              </a:rPr>
              <a:t>docker-cmpose.yml</a:t>
            </a:r>
            <a:r>
              <a:rPr lang="en-US" dirty="0">
                <a:solidFill>
                  <a:schemeClr val="tx1"/>
                </a:solidFill>
              </a:rPr>
              <a:t>&gt; to pull the images from </a:t>
            </a:r>
            <a:r>
              <a:rPr lang="en-US" dirty="0" err="1">
                <a:solidFill>
                  <a:schemeClr val="tx1"/>
                </a:solidFill>
              </a:rPr>
              <a:t>docker</a:t>
            </a:r>
            <a:r>
              <a:rPr lang="en-US" dirty="0">
                <a:solidFill>
                  <a:schemeClr val="tx1"/>
                </a:solidFill>
              </a:rPr>
              <a:t> hub</a:t>
            </a:r>
          </a:p>
          <a:p>
            <a:r>
              <a:rPr lang="en-US" dirty="0">
                <a:solidFill>
                  <a:schemeClr val="tx1"/>
                </a:solidFill>
              </a:rPr>
              <a:t>Pull the images for </a:t>
            </a:r>
            <a:r>
              <a:rPr lang="en-US" dirty="0" err="1">
                <a:solidFill>
                  <a:schemeClr val="tx1"/>
                </a:solidFill>
              </a:rPr>
              <a:t>mysql</a:t>
            </a:r>
            <a:r>
              <a:rPr lang="en-US" dirty="0">
                <a:solidFill>
                  <a:schemeClr val="tx1"/>
                </a:solidFill>
              </a:rPr>
              <a:t> and WORDPRESS we use  executed created </a:t>
            </a:r>
            <a:r>
              <a:rPr lang="en-US" dirty="0" err="1">
                <a:solidFill>
                  <a:schemeClr val="tx1"/>
                </a:solidFill>
              </a:rPr>
              <a:t>docker</a:t>
            </a:r>
            <a:r>
              <a:rPr lang="en-US" dirty="0">
                <a:solidFill>
                  <a:schemeClr val="tx1"/>
                </a:solidFill>
              </a:rPr>
              <a:t> compose file </a:t>
            </a:r>
            <a:r>
              <a:rPr lang="en-US" sz="1600" dirty="0">
                <a:solidFill>
                  <a:srgbClr val="FF0000"/>
                </a:solidFill>
              </a:rPr>
              <a:t>&lt;</a:t>
            </a:r>
            <a:r>
              <a:rPr lang="en-US" sz="1600" dirty="0" err="1">
                <a:solidFill>
                  <a:srgbClr val="FF0000"/>
                </a:solidFill>
              </a:rPr>
              <a:t>docker</a:t>
            </a:r>
            <a:r>
              <a:rPr lang="en-US" sz="1600" dirty="0">
                <a:solidFill>
                  <a:srgbClr val="FF0000"/>
                </a:solidFill>
              </a:rPr>
              <a:t>-compose up –d&gt;</a:t>
            </a:r>
          </a:p>
          <a:p>
            <a:r>
              <a:rPr lang="en-US" dirty="0">
                <a:solidFill>
                  <a:schemeClr val="tx1"/>
                </a:solidFill>
              </a:rPr>
              <a:t>after created the file we are give our </a:t>
            </a:r>
            <a:r>
              <a:rPr lang="en-US" dirty="0" err="1">
                <a:solidFill>
                  <a:schemeClr val="tx1"/>
                </a:solidFill>
              </a:rPr>
              <a:t>mysql</a:t>
            </a:r>
            <a:r>
              <a:rPr lang="en-US" dirty="0">
                <a:solidFill>
                  <a:schemeClr val="tx1"/>
                </a:solidFill>
              </a:rPr>
              <a:t> user, </a:t>
            </a:r>
            <a:r>
              <a:rPr lang="en-US" dirty="0" err="1">
                <a:solidFill>
                  <a:schemeClr val="tx1"/>
                </a:solidFill>
              </a:rPr>
              <a:t>dbhost,and</a:t>
            </a:r>
            <a:r>
              <a:rPr lang="en-US" dirty="0">
                <a:solidFill>
                  <a:schemeClr val="tx1"/>
                </a:solidFill>
              </a:rPr>
              <a:t> password  and next attach created ec2 </a:t>
            </a:r>
            <a:endParaRPr lang="en-IN" dirty="0">
              <a:solidFill>
                <a:schemeClr val="tx1"/>
              </a:solidFill>
            </a:endParaRPr>
          </a:p>
        </p:txBody>
      </p:sp>
    </p:spTree>
    <p:extLst>
      <p:ext uri="{BB962C8B-B14F-4D97-AF65-F5344CB8AC3E}">
        <p14:creationId xmlns:p14="http://schemas.microsoft.com/office/powerpoint/2010/main" val="727352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240588" y="2337747"/>
            <a:ext cx="5630862" cy="3249305"/>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350690" y="2204864"/>
            <a:ext cx="5623831" cy="3246276"/>
          </a:xfrm>
        </p:spPr>
      </p:pic>
      <p:sp>
        <p:nvSpPr>
          <p:cNvPr id="5" name="Text Placeholder 4"/>
          <p:cNvSpPr>
            <a:spLocks noGrp="1"/>
          </p:cNvSpPr>
          <p:nvPr>
            <p:ph type="body" idx="1"/>
          </p:nvPr>
        </p:nvSpPr>
        <p:spPr>
          <a:xfrm>
            <a:off x="2790850" y="548680"/>
            <a:ext cx="9073008" cy="792088"/>
          </a:xfrm>
        </p:spPr>
        <p:txBody>
          <a:bodyPr>
            <a:normAutofit fontScale="85000" lnSpcReduction="10000"/>
          </a:bodyPr>
          <a:lstStyle/>
          <a:p>
            <a:r>
              <a:rPr lang="en-US" dirty="0"/>
              <a:t>-Now browse the public </a:t>
            </a:r>
            <a:r>
              <a:rPr lang="en-US" dirty="0" err="1"/>
              <a:t>ip</a:t>
            </a:r>
            <a:r>
              <a:rPr lang="en-US" dirty="0"/>
              <a:t> in the server it executes install of </a:t>
            </a:r>
            <a:r>
              <a:rPr lang="en-US" dirty="0" err="1"/>
              <a:t>wordpress</a:t>
            </a:r>
            <a:endParaRPr lang="en-US" dirty="0"/>
          </a:p>
          <a:p>
            <a:r>
              <a:rPr lang="en-US" dirty="0"/>
              <a:t> -After installation of </a:t>
            </a:r>
            <a:r>
              <a:rPr lang="en-US" dirty="0" err="1"/>
              <a:t>wordpress</a:t>
            </a:r>
            <a:r>
              <a:rPr lang="en-US" dirty="0"/>
              <a:t> we give some credentials to open </a:t>
            </a:r>
            <a:r>
              <a:rPr lang="en-US" dirty="0" err="1"/>
              <a:t>wordpress</a:t>
            </a:r>
            <a:r>
              <a:rPr lang="en-US" dirty="0"/>
              <a:t> after that we click on install </a:t>
            </a:r>
            <a:r>
              <a:rPr lang="en-US" dirty="0" err="1"/>
              <a:t>wordpress</a:t>
            </a:r>
            <a:r>
              <a:rPr lang="en-US" dirty="0"/>
              <a:t> it opens and it opens success.</a:t>
            </a:r>
            <a:endParaRPr lang="en-IN" dirty="0"/>
          </a:p>
        </p:txBody>
      </p:sp>
    </p:spTree>
    <p:extLst>
      <p:ext uri="{BB962C8B-B14F-4D97-AF65-F5344CB8AC3E}">
        <p14:creationId xmlns:p14="http://schemas.microsoft.com/office/powerpoint/2010/main" val="1744256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4800" dirty="0"/>
              <a:t> </a:t>
            </a:r>
            <a:r>
              <a:rPr lang="en-US" sz="4800" dirty="0" err="1"/>
              <a:t>Wordpress</a:t>
            </a:r>
            <a:r>
              <a:rPr lang="en-US" sz="4800" dirty="0"/>
              <a:t> </a:t>
            </a:r>
            <a:endParaRPr lang="en-IN" sz="4800" dirty="0"/>
          </a:p>
        </p:txBody>
      </p:sp>
      <p:sp>
        <p:nvSpPr>
          <p:cNvPr id="3" name="Content Placeholder 2"/>
          <p:cNvSpPr>
            <a:spLocks noGrp="1"/>
          </p:cNvSpPr>
          <p:nvPr>
            <p:ph sz="quarter" idx="13"/>
          </p:nvPr>
        </p:nvSpPr>
        <p:spPr>
          <a:xfrm>
            <a:off x="1052622" y="1439064"/>
            <a:ext cx="11951865" cy="4114800"/>
          </a:xfrm>
        </p:spPr>
        <p:txBody>
          <a:bodyPr/>
          <a:lstStyle/>
          <a:p>
            <a:pPr marL="0" indent="0">
              <a:buNone/>
            </a:pPr>
            <a:r>
              <a:rPr lang="en-US" dirty="0"/>
              <a:t> </a:t>
            </a:r>
            <a:r>
              <a:rPr lang="en-US" sz="2200" dirty="0" err="1"/>
              <a:t>WordPress</a:t>
            </a:r>
            <a:r>
              <a:rPr lang="en-US" sz="2200" dirty="0"/>
              <a:t> is a</a:t>
            </a:r>
            <a:r>
              <a:rPr lang="en-US" sz="2200" dirty="0">
                <a:solidFill>
                  <a:srgbClr val="92D050"/>
                </a:solidFill>
              </a:rPr>
              <a:t> content management system  (CMS) </a:t>
            </a:r>
            <a:r>
              <a:rPr lang="en-US" sz="2200" dirty="0"/>
              <a:t>that allows you </a:t>
            </a:r>
            <a:r>
              <a:rPr lang="en-US" sz="2200" dirty="0">
                <a:solidFill>
                  <a:srgbClr val="92D050"/>
                </a:solidFill>
              </a:rPr>
              <a:t>to host and build websites</a:t>
            </a:r>
            <a:r>
              <a:rPr lang="en-US" sz="2200" dirty="0"/>
              <a:t>. </a:t>
            </a:r>
            <a:r>
              <a:rPr lang="en-US" sz="2200" dirty="0" err="1"/>
              <a:t>WordPress</a:t>
            </a:r>
            <a:r>
              <a:rPr lang="en-US" sz="2200" dirty="0"/>
              <a:t> </a:t>
            </a:r>
            <a:r>
              <a:rPr lang="en-US" sz="2200" dirty="0">
                <a:solidFill>
                  <a:srgbClr val="00B0F0"/>
                </a:solidFill>
              </a:rPr>
              <a:t>contains plugin architecture and a template system</a:t>
            </a:r>
            <a:r>
              <a:rPr lang="en-US" sz="2200" dirty="0"/>
              <a:t>, segment system you can customize any website to fit </a:t>
            </a:r>
            <a:r>
              <a:rPr lang="en-US" sz="2200" dirty="0">
                <a:solidFill>
                  <a:srgbClr val="00B0F0"/>
                </a:solidFill>
              </a:rPr>
              <a:t>your business, blog, portfolio, or online store</a:t>
            </a:r>
            <a:r>
              <a:rPr lang="en-US" sz="2200" dirty="0"/>
              <a:t>.</a:t>
            </a:r>
          </a:p>
          <a:p>
            <a:pPr marL="0" indent="0">
              <a:buNone/>
            </a:pPr>
            <a:r>
              <a:rPr lang="en-US" sz="2400" dirty="0"/>
              <a:t>It's a popular tool for individuals without any coding experience</a:t>
            </a:r>
          </a:p>
          <a:p>
            <a:pPr marL="0" indent="0">
              <a:buNone/>
            </a:pPr>
            <a:r>
              <a:rPr lang="en-US" sz="2400" dirty="0"/>
              <a:t>Anyone can install, use, and modify it for free</a:t>
            </a:r>
          </a:p>
          <a:p>
            <a:pPr marL="0" indent="0">
              <a:buNone/>
            </a:pPr>
            <a:endParaRPr lang="en-US" sz="2200" dirty="0"/>
          </a:p>
        </p:txBody>
      </p:sp>
      <p:pic>
        <p:nvPicPr>
          <p:cNvPr id="1638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9974" y="3212976"/>
            <a:ext cx="5760639"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5871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366914" y="188640"/>
            <a:ext cx="5687898" cy="796950"/>
          </a:xfrm>
        </p:spPr>
        <p:txBody>
          <a:bodyPr/>
          <a:lstStyle/>
          <a:p>
            <a:r>
              <a:rPr lang="en-US" cap="none" dirty="0"/>
              <a:t>We are seen here </a:t>
            </a:r>
            <a:r>
              <a:rPr lang="en-US" cap="none" dirty="0" err="1"/>
              <a:t>wordpress</a:t>
            </a:r>
            <a:r>
              <a:rPr lang="en-US" cap="none" dirty="0"/>
              <a:t> open </a:t>
            </a:r>
            <a:endParaRPr lang="en-IN" cap="none" dirty="0"/>
          </a:p>
        </p:txBody>
      </p:sp>
      <p:pic>
        <p:nvPicPr>
          <p:cNvPr id="9" name="Content Placeholder 8"/>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591050" y="1268760"/>
            <a:ext cx="7130715" cy="4114800"/>
          </a:xfrm>
        </p:spPr>
      </p:pic>
    </p:spTree>
    <p:extLst>
      <p:ext uri="{BB962C8B-B14F-4D97-AF65-F5344CB8AC3E}">
        <p14:creationId xmlns:p14="http://schemas.microsoft.com/office/powerpoint/2010/main" val="1907491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494706" y="2060848"/>
            <a:ext cx="5630862" cy="3201493"/>
          </a:xfrm>
        </p:spPr>
      </p:pic>
      <p:pic>
        <p:nvPicPr>
          <p:cNvPr id="11" name="Content Placeholder 10"/>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240588" y="2056853"/>
            <a:ext cx="5630862" cy="3201493"/>
          </a:xfrm>
        </p:spPr>
      </p:pic>
      <p:sp>
        <p:nvSpPr>
          <p:cNvPr id="2" name="Title 1"/>
          <p:cNvSpPr>
            <a:spLocks noGrp="1"/>
          </p:cNvSpPr>
          <p:nvPr>
            <p:ph type="title"/>
          </p:nvPr>
        </p:nvSpPr>
        <p:spPr>
          <a:xfrm>
            <a:off x="1838748" y="260648"/>
            <a:ext cx="11951865" cy="1143000"/>
          </a:xfrm>
        </p:spPr>
        <p:txBody>
          <a:bodyPr>
            <a:normAutofit fontScale="90000"/>
          </a:bodyPr>
          <a:lstStyle/>
          <a:p>
            <a:r>
              <a:rPr lang="en-US" dirty="0"/>
              <a:t>                                              </a:t>
            </a:r>
            <a:r>
              <a:rPr lang="en-US" dirty="0">
                <a:solidFill>
                  <a:srgbClr val="00FF00"/>
                </a:solidFill>
              </a:rPr>
              <a:t>Method 3 </a:t>
            </a:r>
            <a:r>
              <a:rPr lang="en-US" dirty="0"/>
              <a:t>           </a:t>
            </a:r>
            <a:br>
              <a:rPr lang="en-US" dirty="0"/>
            </a:br>
            <a:r>
              <a:rPr lang="en-US" dirty="0"/>
              <a:t>        </a:t>
            </a:r>
            <a:r>
              <a:rPr lang="en-US" dirty="0">
                <a:solidFill>
                  <a:srgbClr val="FF0066"/>
                </a:solidFill>
              </a:rPr>
              <a:t>build and deploy </a:t>
            </a:r>
            <a:r>
              <a:rPr lang="en-US" dirty="0" err="1">
                <a:solidFill>
                  <a:srgbClr val="FF0066"/>
                </a:solidFill>
              </a:rPr>
              <a:t>wordpress</a:t>
            </a:r>
            <a:r>
              <a:rPr lang="en-US" dirty="0">
                <a:solidFill>
                  <a:srgbClr val="FF0066"/>
                </a:solidFill>
              </a:rPr>
              <a:t>  by using  user-data</a:t>
            </a:r>
            <a:br>
              <a:rPr lang="en-US" dirty="0">
                <a:solidFill>
                  <a:srgbClr val="FF0066"/>
                </a:solidFill>
              </a:rPr>
            </a:br>
            <a:endParaRPr lang="en-IN" dirty="0">
              <a:solidFill>
                <a:srgbClr val="FF0066"/>
              </a:solidFill>
            </a:endParaRPr>
          </a:p>
        </p:txBody>
      </p:sp>
    </p:spTree>
    <p:extLst>
      <p:ext uri="{BB962C8B-B14F-4D97-AF65-F5344CB8AC3E}">
        <p14:creationId xmlns:p14="http://schemas.microsoft.com/office/powerpoint/2010/main" val="1800681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479482" y="1556792"/>
            <a:ext cx="5630862" cy="3201618"/>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142778" y="2276872"/>
            <a:ext cx="5630862" cy="3201493"/>
          </a:xfrm>
        </p:spPr>
      </p:pic>
      <p:sp>
        <p:nvSpPr>
          <p:cNvPr id="9" name="Text Placeholder 8"/>
          <p:cNvSpPr>
            <a:spLocks noGrp="1"/>
          </p:cNvSpPr>
          <p:nvPr>
            <p:ph type="body" idx="1"/>
          </p:nvPr>
        </p:nvSpPr>
        <p:spPr>
          <a:xfrm>
            <a:off x="2214785" y="116632"/>
            <a:ext cx="7632848" cy="1656184"/>
          </a:xfrm>
        </p:spPr>
        <p:txBody>
          <a:bodyPr>
            <a:noAutofit/>
          </a:bodyPr>
          <a:lstStyle/>
          <a:p>
            <a:r>
              <a:rPr lang="en-US" sz="2000" dirty="0"/>
              <a:t>.Now we are given the </a:t>
            </a:r>
            <a:r>
              <a:rPr lang="en-US" sz="2000" dirty="0" err="1"/>
              <a:t>userdata</a:t>
            </a:r>
            <a:r>
              <a:rPr lang="en-US" sz="2000" dirty="0"/>
              <a:t> here in </a:t>
            </a:r>
            <a:r>
              <a:rPr lang="en-US" sz="2000" dirty="0" err="1"/>
              <a:t>additonal</a:t>
            </a:r>
            <a:r>
              <a:rPr lang="en-US" sz="2000" dirty="0"/>
              <a:t> settings user data in ec2 .instance next launch an instance after connected it with any one terminal . </a:t>
            </a:r>
          </a:p>
          <a:p>
            <a:r>
              <a:rPr lang="en-US" sz="2000" dirty="0"/>
              <a:t>After launching instance next browse the </a:t>
            </a:r>
            <a:r>
              <a:rPr lang="en-US" sz="2000" dirty="0" err="1"/>
              <a:t>publip</a:t>
            </a:r>
            <a:r>
              <a:rPr lang="en-US" sz="2000" dirty="0"/>
              <a:t> </a:t>
            </a:r>
            <a:r>
              <a:rPr lang="en-US" sz="2000" dirty="0" err="1"/>
              <a:t>ip</a:t>
            </a:r>
            <a:r>
              <a:rPr lang="en-US" sz="2000" dirty="0"/>
              <a:t> of an instance in browser </a:t>
            </a:r>
          </a:p>
          <a:p>
            <a:r>
              <a:rPr lang="en-US" sz="2000" dirty="0"/>
              <a:t>Next we </a:t>
            </a:r>
            <a:r>
              <a:rPr lang="en-US" sz="2000" dirty="0" err="1"/>
              <a:t>seee</a:t>
            </a:r>
            <a:r>
              <a:rPr lang="en-US" sz="2000" dirty="0"/>
              <a:t> the </a:t>
            </a:r>
            <a:r>
              <a:rPr lang="en-US" sz="2000" dirty="0" err="1"/>
              <a:t>wordpress</a:t>
            </a:r>
            <a:r>
              <a:rPr lang="en-US" sz="2000" dirty="0"/>
              <a:t> application start  </a:t>
            </a:r>
            <a:endParaRPr lang="en-IN" sz="2000" dirty="0"/>
          </a:p>
        </p:txBody>
      </p:sp>
    </p:spTree>
    <p:extLst>
      <p:ext uri="{BB962C8B-B14F-4D97-AF65-F5344CB8AC3E}">
        <p14:creationId xmlns:p14="http://schemas.microsoft.com/office/powerpoint/2010/main" val="1728640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240588" y="2361653"/>
            <a:ext cx="5630862" cy="3201493"/>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919163" y="2361653"/>
            <a:ext cx="5630862" cy="3201493"/>
          </a:xfrm>
        </p:spPr>
      </p:pic>
      <p:sp>
        <p:nvSpPr>
          <p:cNvPr id="5" name="Text Placeholder 4"/>
          <p:cNvSpPr>
            <a:spLocks noGrp="1"/>
          </p:cNvSpPr>
          <p:nvPr>
            <p:ph type="body" idx="1"/>
          </p:nvPr>
        </p:nvSpPr>
        <p:spPr>
          <a:xfrm>
            <a:off x="1926755" y="260650"/>
            <a:ext cx="10369152" cy="1627411"/>
          </a:xfrm>
        </p:spPr>
        <p:txBody>
          <a:bodyPr>
            <a:normAutofit/>
          </a:bodyPr>
          <a:lstStyle/>
          <a:p>
            <a:r>
              <a:rPr lang="en-US" sz="2800" dirty="0"/>
              <a:t>. Fill the given information page on </a:t>
            </a:r>
            <a:r>
              <a:rPr lang="en-US" sz="2800" dirty="0" err="1"/>
              <a:t>wordpress</a:t>
            </a:r>
            <a:r>
              <a:rPr lang="en-US" sz="2800" dirty="0"/>
              <a:t> we need to install </a:t>
            </a:r>
            <a:r>
              <a:rPr lang="en-US" sz="2800" dirty="0" err="1"/>
              <a:t>wordpress</a:t>
            </a:r>
            <a:endParaRPr lang="en-US" sz="2800" dirty="0"/>
          </a:p>
          <a:p>
            <a:r>
              <a:rPr lang="en-US" sz="2800" dirty="0"/>
              <a:t>. After given credentials it will be routed to </a:t>
            </a:r>
            <a:r>
              <a:rPr lang="en-US" sz="2800" dirty="0" err="1"/>
              <a:t>wordpress</a:t>
            </a:r>
            <a:r>
              <a:rPr lang="en-US" sz="2800" dirty="0"/>
              <a:t> homepage</a:t>
            </a:r>
            <a:endParaRPr lang="en-IN" sz="2800" dirty="0"/>
          </a:p>
        </p:txBody>
      </p:sp>
    </p:spTree>
    <p:extLst>
      <p:ext uri="{BB962C8B-B14F-4D97-AF65-F5344CB8AC3E}">
        <p14:creationId xmlns:p14="http://schemas.microsoft.com/office/powerpoint/2010/main" val="3116056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240588" y="2361653"/>
            <a:ext cx="5630862" cy="3201493"/>
          </a:xfrm>
        </p:spPr>
      </p:pic>
      <p:pic>
        <p:nvPicPr>
          <p:cNvPr id="9" name="Content Placeholder 8"/>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494706" y="2348880"/>
            <a:ext cx="5630862" cy="3201493"/>
          </a:xfrm>
        </p:spPr>
      </p:pic>
      <p:sp>
        <p:nvSpPr>
          <p:cNvPr id="4" name="Title 3"/>
          <p:cNvSpPr>
            <a:spLocks noGrp="1"/>
          </p:cNvSpPr>
          <p:nvPr>
            <p:ph type="title"/>
          </p:nvPr>
        </p:nvSpPr>
        <p:spPr>
          <a:xfrm>
            <a:off x="1998762" y="188640"/>
            <a:ext cx="10872474" cy="1301006"/>
          </a:xfrm>
        </p:spPr>
        <p:txBody>
          <a:bodyPr>
            <a:normAutofit fontScale="90000"/>
          </a:bodyPr>
          <a:lstStyle/>
          <a:p>
            <a:r>
              <a:rPr lang="en-US" dirty="0"/>
              <a:t>                                                     method 4</a:t>
            </a:r>
            <a:br>
              <a:rPr lang="en-US" dirty="0"/>
            </a:br>
            <a:r>
              <a:rPr lang="en-US" dirty="0"/>
              <a:t>      build and deploy </a:t>
            </a:r>
            <a:r>
              <a:rPr lang="en-US" dirty="0" err="1"/>
              <a:t>wordpress</a:t>
            </a:r>
            <a:r>
              <a:rPr lang="en-US" dirty="0"/>
              <a:t> application using </a:t>
            </a:r>
            <a:r>
              <a:rPr lang="en-US" dirty="0" err="1"/>
              <a:t>bashscript</a:t>
            </a:r>
            <a:br>
              <a:rPr lang="en-US" dirty="0"/>
            </a:br>
            <a:endParaRPr lang="en-IN" dirty="0"/>
          </a:p>
        </p:txBody>
      </p:sp>
      <p:sp>
        <p:nvSpPr>
          <p:cNvPr id="5" name="Text Placeholder 4"/>
          <p:cNvSpPr>
            <a:spLocks noGrp="1"/>
          </p:cNvSpPr>
          <p:nvPr>
            <p:ph type="body" idx="1"/>
          </p:nvPr>
        </p:nvSpPr>
        <p:spPr>
          <a:xfrm>
            <a:off x="1998762" y="1412776"/>
            <a:ext cx="9576330" cy="574675"/>
          </a:xfrm>
        </p:spPr>
        <p:txBody>
          <a:bodyPr/>
          <a:lstStyle/>
          <a:p>
            <a:r>
              <a:rPr lang="en-US" dirty="0"/>
              <a:t> Launch an instance type  with t2.micro with port numbers </a:t>
            </a:r>
            <a:r>
              <a:rPr lang="en-US" dirty="0" err="1"/>
              <a:t>ssh</a:t>
            </a:r>
            <a:r>
              <a:rPr lang="en-US" dirty="0"/>
              <a:t>   22 and  http 80  in anywhere along with </a:t>
            </a:r>
            <a:r>
              <a:rPr lang="en-US" dirty="0" err="1"/>
              <a:t>sg</a:t>
            </a:r>
            <a:r>
              <a:rPr lang="en-US" dirty="0"/>
              <a:t> </a:t>
            </a:r>
            <a:endParaRPr lang="en-IN" dirty="0"/>
          </a:p>
        </p:txBody>
      </p:sp>
    </p:spTree>
    <p:extLst>
      <p:ext uri="{BB962C8B-B14F-4D97-AF65-F5344CB8AC3E}">
        <p14:creationId xmlns:p14="http://schemas.microsoft.com/office/powerpoint/2010/main" val="3042423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767514" y="980728"/>
            <a:ext cx="5630862" cy="2324899"/>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142778" y="2219218"/>
            <a:ext cx="5630862" cy="3081990"/>
          </a:xfrm>
        </p:spPr>
      </p:pic>
      <p:sp>
        <p:nvSpPr>
          <p:cNvPr id="5" name="Text Placeholder 4"/>
          <p:cNvSpPr>
            <a:spLocks noGrp="1"/>
          </p:cNvSpPr>
          <p:nvPr>
            <p:ph type="body" idx="1"/>
          </p:nvPr>
        </p:nvSpPr>
        <p:spPr>
          <a:xfrm>
            <a:off x="2142778" y="404666"/>
            <a:ext cx="7992888" cy="1294755"/>
          </a:xfrm>
        </p:spPr>
        <p:txBody>
          <a:bodyPr>
            <a:normAutofit fontScale="92500"/>
          </a:bodyPr>
          <a:lstStyle/>
          <a:p>
            <a:r>
              <a:rPr lang="en-US" dirty="0"/>
              <a:t>Connect the ec2 instance with copy </a:t>
            </a:r>
            <a:r>
              <a:rPr lang="en-US" dirty="0" err="1"/>
              <a:t>ssh</a:t>
            </a:r>
            <a:r>
              <a:rPr lang="en-US" dirty="0"/>
              <a:t> client and connect it with any one terminal </a:t>
            </a:r>
          </a:p>
          <a:p>
            <a:r>
              <a:rPr lang="en-US" dirty="0"/>
              <a:t>After connect it with </a:t>
            </a:r>
            <a:r>
              <a:rPr lang="en-US" dirty="0" err="1"/>
              <a:t>gitbash</a:t>
            </a:r>
            <a:r>
              <a:rPr lang="en-US" dirty="0"/>
              <a:t> terminal we giving some root permissions and given key yes to connect </a:t>
            </a:r>
          </a:p>
          <a:p>
            <a:r>
              <a:rPr lang="en-US" dirty="0"/>
              <a:t>Create a file userdata.sh in that file we write </a:t>
            </a:r>
            <a:r>
              <a:rPr lang="en-US" dirty="0" err="1"/>
              <a:t>bashscript</a:t>
            </a:r>
            <a:r>
              <a:rPr lang="en-US" dirty="0"/>
              <a:t> for deploy </a:t>
            </a:r>
            <a:r>
              <a:rPr lang="en-US" dirty="0" err="1"/>
              <a:t>wordpress</a:t>
            </a:r>
            <a:endParaRPr lang="en-US" dirty="0"/>
          </a:p>
          <a:p>
            <a:endParaRPr lang="en-IN" dirty="0"/>
          </a:p>
        </p:txBody>
      </p:sp>
    </p:spTree>
    <p:extLst>
      <p:ext uri="{BB962C8B-B14F-4D97-AF65-F5344CB8AC3E}">
        <p14:creationId xmlns:p14="http://schemas.microsoft.com/office/powerpoint/2010/main" val="906254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181405" y="2132856"/>
            <a:ext cx="5630862" cy="3201618"/>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070770" y="2420888"/>
            <a:ext cx="5630862" cy="3081990"/>
          </a:xfrm>
        </p:spPr>
      </p:pic>
      <p:sp>
        <p:nvSpPr>
          <p:cNvPr id="5" name="Text Placeholder 4"/>
          <p:cNvSpPr>
            <a:spLocks noGrp="1"/>
          </p:cNvSpPr>
          <p:nvPr>
            <p:ph type="body" idx="1"/>
          </p:nvPr>
        </p:nvSpPr>
        <p:spPr>
          <a:xfrm>
            <a:off x="2286794" y="548680"/>
            <a:ext cx="11233248" cy="1944216"/>
          </a:xfrm>
        </p:spPr>
        <p:txBody>
          <a:bodyPr>
            <a:normAutofit/>
          </a:bodyPr>
          <a:lstStyle/>
          <a:p>
            <a:r>
              <a:rPr lang="en-US" sz="2000" dirty="0">
                <a:solidFill>
                  <a:srgbClr val="FF0000"/>
                </a:solidFill>
              </a:rPr>
              <a:t>.“</a:t>
            </a:r>
            <a:r>
              <a:rPr lang="en-US" sz="2000" dirty="0" err="1">
                <a:solidFill>
                  <a:srgbClr val="FF0000"/>
                </a:solidFill>
              </a:rPr>
              <a:t>Sudo</a:t>
            </a:r>
            <a:r>
              <a:rPr lang="en-US" sz="2000" dirty="0">
                <a:solidFill>
                  <a:srgbClr val="FF0000"/>
                </a:solidFill>
              </a:rPr>
              <a:t> </a:t>
            </a:r>
            <a:r>
              <a:rPr lang="en-US" sz="2000" dirty="0" err="1">
                <a:solidFill>
                  <a:srgbClr val="FF0000"/>
                </a:solidFill>
              </a:rPr>
              <a:t>chmod</a:t>
            </a:r>
            <a:r>
              <a:rPr lang="en-US" sz="2000" dirty="0">
                <a:solidFill>
                  <a:srgbClr val="FF0000"/>
                </a:solidFill>
              </a:rPr>
              <a:t> +xdata.sh”  </a:t>
            </a:r>
            <a:r>
              <a:rPr lang="en-US" dirty="0"/>
              <a:t>this command modifies the script to execution</a:t>
            </a:r>
          </a:p>
          <a:p>
            <a:r>
              <a:rPr lang="en-US" dirty="0"/>
              <a:t> </a:t>
            </a:r>
            <a:r>
              <a:rPr lang="en-US" sz="3200" dirty="0"/>
              <a:t>.</a:t>
            </a:r>
            <a:r>
              <a:rPr lang="en-US" dirty="0"/>
              <a:t>we see here the </a:t>
            </a:r>
            <a:r>
              <a:rPr lang="en-US" dirty="0" err="1"/>
              <a:t>wordpress</a:t>
            </a:r>
            <a:r>
              <a:rPr lang="en-US" dirty="0"/>
              <a:t> is in creating state and completion done.</a:t>
            </a:r>
          </a:p>
          <a:p>
            <a:r>
              <a:rPr lang="en-US" dirty="0"/>
              <a:t>  </a:t>
            </a:r>
            <a:r>
              <a:rPr lang="en-US" sz="3600" dirty="0"/>
              <a:t>.</a:t>
            </a:r>
            <a:r>
              <a:rPr lang="en-US" dirty="0"/>
              <a:t>copy the public </a:t>
            </a:r>
            <a:r>
              <a:rPr lang="en-US" dirty="0" err="1"/>
              <a:t>ip</a:t>
            </a:r>
            <a:r>
              <a:rPr lang="en-US" dirty="0"/>
              <a:t> of an  instance and browse it in the browser the </a:t>
            </a:r>
            <a:r>
              <a:rPr lang="en-US" dirty="0" err="1"/>
              <a:t>wordpress</a:t>
            </a:r>
            <a:r>
              <a:rPr lang="en-US" dirty="0"/>
              <a:t> installation is starts </a:t>
            </a:r>
          </a:p>
          <a:p>
            <a:endParaRPr lang="en-US" dirty="0"/>
          </a:p>
          <a:p>
            <a:endParaRPr lang="en-IN" dirty="0"/>
          </a:p>
        </p:txBody>
      </p:sp>
    </p:spTree>
    <p:extLst>
      <p:ext uri="{BB962C8B-B14F-4D97-AF65-F5344CB8AC3E}">
        <p14:creationId xmlns:p14="http://schemas.microsoft.com/office/powerpoint/2010/main" val="2528192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949248" y="2361653"/>
            <a:ext cx="5630862" cy="3201493"/>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926754" y="2564904"/>
            <a:ext cx="5630862" cy="3201493"/>
          </a:xfrm>
        </p:spPr>
      </p:pic>
      <p:sp>
        <p:nvSpPr>
          <p:cNvPr id="5" name="Text Placeholder 4"/>
          <p:cNvSpPr>
            <a:spLocks noGrp="1"/>
          </p:cNvSpPr>
          <p:nvPr>
            <p:ph type="body" idx="1"/>
          </p:nvPr>
        </p:nvSpPr>
        <p:spPr>
          <a:xfrm>
            <a:off x="2574826" y="404664"/>
            <a:ext cx="8784976" cy="1554190"/>
          </a:xfrm>
        </p:spPr>
        <p:txBody>
          <a:bodyPr>
            <a:noAutofit/>
          </a:bodyPr>
          <a:lstStyle/>
          <a:p>
            <a:r>
              <a:rPr lang="en-US" sz="2400" dirty="0"/>
              <a:t>.Given the information  for login and launch install </a:t>
            </a:r>
            <a:r>
              <a:rPr lang="en-US" sz="2400" dirty="0" err="1"/>
              <a:t>wordpress</a:t>
            </a:r>
            <a:endParaRPr lang="en-US" sz="2400" dirty="0"/>
          </a:p>
          <a:p>
            <a:r>
              <a:rPr lang="en-US" sz="2400" dirty="0"/>
              <a:t> .after install </a:t>
            </a:r>
            <a:r>
              <a:rPr lang="en-US" sz="2400" dirty="0" err="1"/>
              <a:t>wordpress</a:t>
            </a:r>
            <a:r>
              <a:rPr lang="en-US" sz="2400" dirty="0"/>
              <a:t> you will see the welcome to </a:t>
            </a:r>
            <a:r>
              <a:rPr lang="en-US" sz="2400" dirty="0" err="1"/>
              <a:t>wordpress</a:t>
            </a:r>
            <a:r>
              <a:rPr lang="en-US" sz="2400" dirty="0"/>
              <a:t>  dashboard</a:t>
            </a:r>
          </a:p>
          <a:p>
            <a:r>
              <a:rPr lang="en-US" sz="2400" dirty="0"/>
              <a:t>.Now build and deploy </a:t>
            </a:r>
            <a:r>
              <a:rPr lang="en-US" sz="2400" dirty="0" err="1"/>
              <a:t>wordpress</a:t>
            </a:r>
            <a:r>
              <a:rPr lang="en-US" sz="2400" dirty="0"/>
              <a:t> application by using </a:t>
            </a:r>
            <a:r>
              <a:rPr lang="en-US" sz="2400" dirty="0" err="1"/>
              <a:t>bashscript</a:t>
            </a:r>
            <a:r>
              <a:rPr lang="en-US" sz="2400" dirty="0"/>
              <a:t> complete</a:t>
            </a:r>
            <a:endParaRPr lang="en-IN" sz="2400" dirty="0"/>
          </a:p>
        </p:txBody>
      </p:sp>
    </p:spTree>
    <p:extLst>
      <p:ext uri="{BB962C8B-B14F-4D97-AF65-F5344CB8AC3E}">
        <p14:creationId xmlns:p14="http://schemas.microsoft.com/office/powerpoint/2010/main" val="2577095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271458" y="2507888"/>
            <a:ext cx="12529392" cy="2073240"/>
          </a:xfrm>
        </p:spPr>
        <p:txBody>
          <a:bodyPr>
            <a:noAutofit/>
          </a:bodyPr>
          <a:lstStyle/>
          <a:p>
            <a:r>
              <a:rPr lang="en-US" sz="3200" dirty="0"/>
              <a:t>Open an </a:t>
            </a:r>
            <a:r>
              <a:rPr lang="en-US" sz="3200" dirty="0" err="1"/>
              <a:t>aws</a:t>
            </a:r>
            <a:r>
              <a:rPr lang="en-US" sz="3200" dirty="0"/>
              <a:t> management console and login with credentials </a:t>
            </a:r>
          </a:p>
          <a:p>
            <a:r>
              <a:rPr lang="en-US" sz="3200" dirty="0"/>
              <a:t>Next in the search bar search for ec2 service and launch an instance with port numbers  22, 80, and 8080 allowing anywhere and my </a:t>
            </a:r>
            <a:r>
              <a:rPr lang="en-US" sz="3200" dirty="0" err="1"/>
              <a:t>ip</a:t>
            </a:r>
            <a:r>
              <a:rPr lang="en-US" sz="3200" dirty="0"/>
              <a:t> </a:t>
            </a:r>
          </a:p>
          <a:p>
            <a:r>
              <a:rPr lang="en-US" sz="3200" dirty="0"/>
              <a:t>Next copy the public </a:t>
            </a:r>
            <a:r>
              <a:rPr lang="en-US" sz="3200" dirty="0" err="1"/>
              <a:t>ip</a:t>
            </a:r>
            <a:r>
              <a:rPr lang="en-US" sz="3200" dirty="0"/>
              <a:t> of an instance and connect it with any one terminal </a:t>
            </a:r>
            <a:endParaRPr lang="en-IN" sz="3200" dirty="0"/>
          </a:p>
        </p:txBody>
      </p:sp>
      <p:sp>
        <p:nvSpPr>
          <p:cNvPr id="7" name="Title 6"/>
          <p:cNvSpPr>
            <a:spLocks noGrp="1"/>
          </p:cNvSpPr>
          <p:nvPr>
            <p:ph type="ctrTitle"/>
          </p:nvPr>
        </p:nvSpPr>
        <p:spPr>
          <a:xfrm>
            <a:off x="1782738" y="476672"/>
            <a:ext cx="11722021" cy="1470025"/>
          </a:xfrm>
        </p:spPr>
        <p:txBody>
          <a:bodyPr/>
          <a:lstStyle/>
          <a:p>
            <a:r>
              <a:rPr lang="en-US" dirty="0"/>
              <a:t>Method 5</a:t>
            </a:r>
            <a:br>
              <a:rPr lang="en-US" dirty="0"/>
            </a:br>
            <a:r>
              <a:rPr lang="en-US" dirty="0">
                <a:solidFill>
                  <a:srgbClr val="92D050"/>
                </a:solidFill>
              </a:rPr>
              <a:t>build and deploy </a:t>
            </a:r>
            <a:r>
              <a:rPr lang="en-US" dirty="0" err="1">
                <a:solidFill>
                  <a:srgbClr val="92D050"/>
                </a:solidFill>
              </a:rPr>
              <a:t>wordpress</a:t>
            </a:r>
            <a:r>
              <a:rPr lang="en-US" dirty="0">
                <a:solidFill>
                  <a:srgbClr val="92D050"/>
                </a:solidFill>
              </a:rPr>
              <a:t> application by using </a:t>
            </a:r>
            <a:r>
              <a:rPr lang="en-US" dirty="0" err="1">
                <a:solidFill>
                  <a:srgbClr val="92D050"/>
                </a:solidFill>
              </a:rPr>
              <a:t>jenkins,git</a:t>
            </a:r>
            <a:r>
              <a:rPr lang="en-US" dirty="0">
                <a:solidFill>
                  <a:srgbClr val="92D050"/>
                </a:solidFill>
              </a:rPr>
              <a:t> and </a:t>
            </a:r>
            <a:r>
              <a:rPr lang="en-US" dirty="0" err="1">
                <a:solidFill>
                  <a:srgbClr val="92D050"/>
                </a:solidFill>
              </a:rPr>
              <a:t>github</a:t>
            </a:r>
            <a:endParaRPr lang="en-IN" dirty="0"/>
          </a:p>
        </p:txBody>
      </p:sp>
    </p:spTree>
    <p:extLst>
      <p:ext uri="{BB962C8B-B14F-4D97-AF65-F5344CB8AC3E}">
        <p14:creationId xmlns:p14="http://schemas.microsoft.com/office/powerpoint/2010/main" val="3017125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471370" y="332656"/>
            <a:ext cx="6926089" cy="5877271"/>
          </a:xfrm>
        </p:spPr>
      </p:pic>
      <p:pic>
        <p:nvPicPr>
          <p:cNvPr id="11" name="Content Placeholder 10"/>
          <p:cNvPicPr>
            <a:picLocks noGrp="1" noChangeAspect="1"/>
          </p:cNvPicPr>
          <p:nvPr>
            <p:ph sz="quarter" idx="13"/>
          </p:nvPr>
        </p:nvPicPr>
        <p:blipFill>
          <a:blip r:embed="rId4" cstate="print">
            <a:extLst>
              <a:ext uri="{28A0092B-C50C-407E-A947-70E740481C1C}">
                <a14:useLocalDpi xmlns:a14="http://schemas.microsoft.com/office/drawing/2010/main" val="0"/>
              </a:ext>
            </a:extLst>
          </a:blip>
          <a:stretch>
            <a:fillRect/>
          </a:stretch>
        </p:blipFill>
        <p:spPr>
          <a:xfrm>
            <a:off x="1710730" y="476672"/>
            <a:ext cx="5616624" cy="5278272"/>
          </a:xfrm>
        </p:spPr>
      </p:pic>
    </p:spTree>
    <p:extLst>
      <p:ext uri="{BB962C8B-B14F-4D97-AF65-F5344CB8AC3E}">
        <p14:creationId xmlns:p14="http://schemas.microsoft.com/office/powerpoint/2010/main" val="823043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618" y="-99392"/>
            <a:ext cx="11951865" cy="1143000"/>
          </a:xfrm>
        </p:spPr>
        <p:txBody>
          <a:bodyPr>
            <a:normAutofit/>
          </a:bodyPr>
          <a:lstStyle/>
          <a:p>
            <a:r>
              <a:rPr lang="en-US" sz="3600" dirty="0"/>
              <a:t>           </a:t>
            </a:r>
            <a:r>
              <a:rPr lang="en-US" sz="3600" dirty="0" err="1"/>
              <a:t>Wordpress</a:t>
            </a:r>
            <a:r>
              <a:rPr lang="en-US" sz="3600" dirty="0"/>
              <a:t> working methods</a:t>
            </a:r>
            <a:endParaRPr lang="en-IN" sz="3600" dirty="0"/>
          </a:p>
        </p:txBody>
      </p:sp>
      <p:sp>
        <p:nvSpPr>
          <p:cNvPr id="3" name="Content Placeholder 2"/>
          <p:cNvSpPr>
            <a:spLocks noGrp="1"/>
          </p:cNvSpPr>
          <p:nvPr>
            <p:ph sz="quarter" idx="13"/>
          </p:nvPr>
        </p:nvSpPr>
        <p:spPr>
          <a:xfrm>
            <a:off x="342578" y="980728"/>
            <a:ext cx="12744684" cy="6221288"/>
          </a:xfrm>
        </p:spPr>
        <p:txBody>
          <a:bodyPr>
            <a:noAutofit/>
          </a:bodyPr>
          <a:lstStyle/>
          <a:p>
            <a:pPr>
              <a:buFont typeface="Arial" pitchFamily="34" charset="0"/>
              <a:buAutoNum type="arabicPeriod"/>
            </a:pPr>
            <a:r>
              <a:rPr lang="en-US" sz="1800" dirty="0"/>
              <a:t>Manually create and deploy the </a:t>
            </a:r>
            <a:r>
              <a:rPr lang="en-US" sz="1800" dirty="0" err="1"/>
              <a:t>wordpress</a:t>
            </a:r>
            <a:r>
              <a:rPr lang="en-US" sz="1800" dirty="0"/>
              <a:t> application?</a:t>
            </a:r>
          </a:p>
          <a:p>
            <a:pPr>
              <a:buFont typeface="Arial" pitchFamily="34" charset="0"/>
              <a:buAutoNum type="arabicPeriod"/>
            </a:pPr>
            <a:r>
              <a:rPr lang="en-US" sz="1800" dirty="0"/>
              <a:t>Build and deploy </a:t>
            </a:r>
            <a:r>
              <a:rPr lang="en-US" sz="1800" dirty="0" err="1"/>
              <a:t>wordpress</a:t>
            </a:r>
            <a:r>
              <a:rPr lang="en-US" sz="1800" dirty="0"/>
              <a:t> application by using </a:t>
            </a:r>
            <a:r>
              <a:rPr lang="en-US" sz="1800" dirty="0" err="1"/>
              <a:t>docker</a:t>
            </a:r>
            <a:r>
              <a:rPr lang="en-US" sz="1800" dirty="0"/>
              <a:t> and </a:t>
            </a:r>
            <a:r>
              <a:rPr lang="en-US" sz="1800" dirty="0" err="1"/>
              <a:t>Docker</a:t>
            </a:r>
            <a:r>
              <a:rPr lang="en-US" sz="1800" dirty="0"/>
              <a:t>-compose file?</a:t>
            </a:r>
          </a:p>
          <a:p>
            <a:pPr>
              <a:buFont typeface="Arial" pitchFamily="34" charset="0"/>
              <a:buAutoNum type="arabicPeriod"/>
            </a:pPr>
            <a:r>
              <a:rPr lang="en-US" sz="1800" dirty="0"/>
              <a:t>Build and deploy </a:t>
            </a:r>
            <a:r>
              <a:rPr lang="en-US" sz="1800" dirty="0" err="1"/>
              <a:t>wordpress</a:t>
            </a:r>
            <a:r>
              <a:rPr lang="en-US" sz="1800" dirty="0"/>
              <a:t> </a:t>
            </a:r>
            <a:r>
              <a:rPr lang="en-US" sz="1800" dirty="0" err="1"/>
              <a:t>apllication</a:t>
            </a:r>
            <a:r>
              <a:rPr lang="en-US" sz="1800" dirty="0"/>
              <a:t> by using user-data</a:t>
            </a:r>
          </a:p>
          <a:p>
            <a:pPr>
              <a:buFont typeface="Arial" pitchFamily="34" charset="0"/>
              <a:buAutoNum type="arabicPeriod"/>
            </a:pPr>
            <a:r>
              <a:rPr lang="en-US" sz="1800" dirty="0"/>
              <a:t>Build and deploy </a:t>
            </a:r>
            <a:r>
              <a:rPr lang="en-US" sz="1800" dirty="0" err="1"/>
              <a:t>wordpress</a:t>
            </a:r>
            <a:r>
              <a:rPr lang="en-US" sz="1800" dirty="0"/>
              <a:t> application by using </a:t>
            </a:r>
            <a:r>
              <a:rPr lang="en-US" sz="1800" dirty="0" err="1"/>
              <a:t>bashscript</a:t>
            </a:r>
            <a:r>
              <a:rPr lang="en-US" sz="1800" dirty="0"/>
              <a:t>?</a:t>
            </a:r>
          </a:p>
          <a:p>
            <a:pPr>
              <a:buFont typeface="Arial" pitchFamily="34" charset="0"/>
              <a:buAutoNum type="arabicPeriod"/>
            </a:pPr>
            <a:r>
              <a:rPr lang="en-US" sz="1800" dirty="0"/>
              <a:t>Build and deploy </a:t>
            </a:r>
            <a:r>
              <a:rPr lang="en-US" sz="1800" dirty="0" err="1"/>
              <a:t>wordpress</a:t>
            </a:r>
            <a:r>
              <a:rPr lang="en-US" sz="1800" dirty="0"/>
              <a:t> application by using Jenkins, </a:t>
            </a:r>
            <a:r>
              <a:rPr lang="en-US" sz="1800" dirty="0" err="1"/>
              <a:t>Git</a:t>
            </a:r>
            <a:r>
              <a:rPr lang="en-US" sz="1800" dirty="0"/>
              <a:t> and </a:t>
            </a:r>
            <a:r>
              <a:rPr lang="en-US" sz="1800" dirty="0" err="1"/>
              <a:t>Github</a:t>
            </a:r>
            <a:r>
              <a:rPr lang="en-US" sz="1800" dirty="0"/>
              <a:t> (create clone job and build job)</a:t>
            </a:r>
          </a:p>
          <a:p>
            <a:pPr>
              <a:buFont typeface="Arial" pitchFamily="34" charset="0"/>
              <a:buAutoNum type="arabicPeriod"/>
            </a:pPr>
            <a:r>
              <a:rPr lang="en-US" sz="1800" dirty="0"/>
              <a:t>Build and deploy </a:t>
            </a:r>
            <a:r>
              <a:rPr lang="en-US" sz="1800" dirty="0" err="1"/>
              <a:t>wordpress</a:t>
            </a:r>
            <a:r>
              <a:rPr lang="en-US" sz="1800" dirty="0"/>
              <a:t> application by using Jenkins, </a:t>
            </a:r>
            <a:r>
              <a:rPr lang="en-US" sz="1800" dirty="0" err="1"/>
              <a:t>Git</a:t>
            </a:r>
            <a:r>
              <a:rPr lang="en-US" sz="1800" dirty="0"/>
              <a:t>, </a:t>
            </a:r>
            <a:r>
              <a:rPr lang="en-US" sz="1800" dirty="0" err="1"/>
              <a:t>Github</a:t>
            </a:r>
            <a:r>
              <a:rPr lang="en-US" sz="1800" dirty="0"/>
              <a:t> </a:t>
            </a:r>
            <a:r>
              <a:rPr lang="en-US" sz="1800" dirty="0" err="1"/>
              <a:t>Bashscript</a:t>
            </a:r>
            <a:r>
              <a:rPr lang="en-US" sz="1800" dirty="0"/>
              <a:t>?</a:t>
            </a:r>
          </a:p>
          <a:p>
            <a:pPr>
              <a:buFont typeface="Arial" pitchFamily="34" charset="0"/>
              <a:buAutoNum type="arabicPeriod"/>
            </a:pPr>
            <a:r>
              <a:rPr lang="en-US" sz="1800" dirty="0"/>
              <a:t>Build and deploy </a:t>
            </a:r>
            <a:r>
              <a:rPr lang="en-US" sz="1800" dirty="0" err="1"/>
              <a:t>wordpress</a:t>
            </a:r>
            <a:r>
              <a:rPr lang="en-US" sz="1800" dirty="0"/>
              <a:t> application in pipeline method by using Jenkins, </a:t>
            </a:r>
            <a:r>
              <a:rPr lang="en-US" sz="1800" dirty="0" err="1"/>
              <a:t>Git</a:t>
            </a:r>
            <a:r>
              <a:rPr lang="en-US" sz="1800" dirty="0"/>
              <a:t> and </a:t>
            </a:r>
            <a:r>
              <a:rPr lang="en-US" sz="1800" dirty="0" err="1"/>
              <a:t>Github</a:t>
            </a:r>
            <a:r>
              <a:rPr lang="en-US" sz="1800" dirty="0"/>
              <a:t> (create clone job and build job) tools apply and apply build periodically. Poll </a:t>
            </a:r>
            <a:r>
              <a:rPr lang="en-US" sz="1800" dirty="0" err="1"/>
              <a:t>scm</a:t>
            </a:r>
            <a:r>
              <a:rPr lang="en-US" sz="1800" dirty="0"/>
              <a:t> and </a:t>
            </a:r>
            <a:r>
              <a:rPr lang="en-US" sz="1800" dirty="0" err="1"/>
              <a:t>webhooks</a:t>
            </a:r>
            <a:r>
              <a:rPr lang="en-US" sz="1800" dirty="0"/>
              <a:t> methods?</a:t>
            </a:r>
          </a:p>
          <a:p>
            <a:pPr>
              <a:buFont typeface="Arial" pitchFamily="34" charset="0"/>
              <a:buAutoNum type="arabicPeriod"/>
            </a:pPr>
            <a:r>
              <a:rPr lang="en-US" sz="1800" dirty="0"/>
              <a:t>Build and deploy </a:t>
            </a:r>
            <a:r>
              <a:rPr lang="en-US" sz="1800" dirty="0" err="1"/>
              <a:t>wordpress</a:t>
            </a:r>
            <a:r>
              <a:rPr lang="en-US" sz="1800" dirty="0"/>
              <a:t> application </a:t>
            </a:r>
            <a:r>
              <a:rPr lang="en-US" sz="1800" dirty="0" err="1"/>
              <a:t>Terraform</a:t>
            </a:r>
            <a:r>
              <a:rPr lang="en-US" sz="1800" dirty="0"/>
              <a:t> (create entire no of </a:t>
            </a:r>
            <a:r>
              <a:rPr lang="en-US" sz="1800" dirty="0" err="1"/>
              <a:t>vpc</a:t>
            </a:r>
            <a:r>
              <a:rPr lang="en-US" sz="1800" dirty="0"/>
              <a:t> instances and data.sh and push </a:t>
            </a:r>
            <a:r>
              <a:rPr lang="en-US" sz="1800" dirty="0" err="1"/>
              <a:t>Terraform</a:t>
            </a:r>
            <a:r>
              <a:rPr lang="en-US" sz="1800" dirty="0"/>
              <a:t> code in </a:t>
            </a:r>
            <a:r>
              <a:rPr lang="en-US" sz="1800" dirty="0" err="1"/>
              <a:t>Github</a:t>
            </a:r>
            <a:r>
              <a:rPr lang="en-US" sz="1800" dirty="0"/>
              <a:t>)?</a:t>
            </a:r>
          </a:p>
          <a:p>
            <a:pPr>
              <a:buFont typeface="Arial" pitchFamily="34" charset="0"/>
              <a:buAutoNum type="arabicPeriod"/>
            </a:pPr>
            <a:r>
              <a:rPr lang="en-US" sz="1800" dirty="0"/>
              <a:t>Build and deploy </a:t>
            </a:r>
            <a:r>
              <a:rPr lang="en-US" sz="1800" dirty="0" err="1"/>
              <a:t>wordpress</a:t>
            </a:r>
            <a:r>
              <a:rPr lang="en-US" sz="1800" dirty="0"/>
              <a:t> application by using </a:t>
            </a:r>
            <a:r>
              <a:rPr lang="en-US" sz="1800" dirty="0" err="1"/>
              <a:t>Jenkins,Git</a:t>
            </a:r>
            <a:r>
              <a:rPr lang="en-US" sz="1800" dirty="0"/>
              <a:t>, </a:t>
            </a:r>
            <a:r>
              <a:rPr lang="en-US" sz="1800" dirty="0" err="1"/>
              <a:t>Github</a:t>
            </a:r>
            <a:r>
              <a:rPr lang="en-US" sz="1800" dirty="0"/>
              <a:t> and </a:t>
            </a:r>
            <a:r>
              <a:rPr lang="en-US" sz="1800" dirty="0" err="1"/>
              <a:t>Terraform</a:t>
            </a:r>
            <a:r>
              <a:rPr lang="en-US" sz="1800" dirty="0"/>
              <a:t> ?</a:t>
            </a:r>
          </a:p>
          <a:p>
            <a:pPr>
              <a:buFont typeface="Arial" pitchFamily="34" charset="0"/>
              <a:buAutoNum type="arabicPeriod"/>
            </a:pPr>
            <a:r>
              <a:rPr lang="en-US" sz="1800" dirty="0"/>
              <a:t>Build and deploy </a:t>
            </a:r>
            <a:r>
              <a:rPr lang="en-US" sz="1800" dirty="0" err="1"/>
              <a:t>wordpress</a:t>
            </a:r>
            <a:r>
              <a:rPr lang="en-US" sz="1800" dirty="0"/>
              <a:t> application  by using user-data but host the </a:t>
            </a:r>
            <a:r>
              <a:rPr lang="en-US" sz="1800" dirty="0" err="1"/>
              <a:t>wordpress</a:t>
            </a:r>
            <a:r>
              <a:rPr lang="en-US" sz="1800" dirty="0"/>
              <a:t> on port 443?</a:t>
            </a:r>
          </a:p>
          <a:p>
            <a:pPr>
              <a:buFont typeface="Arial" pitchFamily="34" charset="0"/>
              <a:buAutoNum type="arabicPeriod"/>
            </a:pPr>
            <a:r>
              <a:rPr lang="en-US" sz="1800" dirty="0"/>
              <a:t>Build and deploy </a:t>
            </a:r>
            <a:r>
              <a:rPr lang="en-US" sz="1800" dirty="0" err="1"/>
              <a:t>wordpress</a:t>
            </a:r>
            <a:r>
              <a:rPr lang="en-US" sz="1800" dirty="0"/>
              <a:t> application by using </a:t>
            </a:r>
            <a:r>
              <a:rPr lang="en-US" sz="1800" dirty="0" err="1"/>
              <a:t>Docker</a:t>
            </a:r>
            <a:r>
              <a:rPr lang="en-US" sz="1800" dirty="0"/>
              <a:t>. </a:t>
            </a:r>
            <a:r>
              <a:rPr lang="en-US" sz="1800" dirty="0" err="1"/>
              <a:t>Docker</a:t>
            </a:r>
            <a:r>
              <a:rPr lang="en-US" sz="1800" dirty="0"/>
              <a:t>-compose file and create the image push that created image into </a:t>
            </a:r>
            <a:r>
              <a:rPr lang="en-US" sz="1800" dirty="0" err="1"/>
              <a:t>docker</a:t>
            </a:r>
            <a:r>
              <a:rPr lang="en-US" sz="1800" dirty="0"/>
              <a:t> hub registry and host the image through K8’s (declarative manifest method)</a:t>
            </a:r>
          </a:p>
          <a:p>
            <a:pPr>
              <a:buFont typeface="Arial" pitchFamily="34" charset="0"/>
              <a:buAutoNum type="arabicPeriod"/>
            </a:pPr>
            <a:r>
              <a:rPr lang="en-US" sz="1800" dirty="0"/>
              <a:t>Build and deploy </a:t>
            </a:r>
            <a:r>
              <a:rPr lang="en-US" sz="1800" dirty="0" err="1"/>
              <a:t>wordpress</a:t>
            </a:r>
            <a:r>
              <a:rPr lang="en-US" sz="1800" dirty="0"/>
              <a:t> application in pipeline method by using Jenkins, </a:t>
            </a:r>
            <a:r>
              <a:rPr lang="en-US" sz="1800" dirty="0" err="1"/>
              <a:t>Git</a:t>
            </a:r>
            <a:r>
              <a:rPr lang="en-US" sz="1800" dirty="0"/>
              <a:t>, </a:t>
            </a:r>
            <a:r>
              <a:rPr lang="en-US" sz="1800" dirty="0" err="1"/>
              <a:t>Github</a:t>
            </a:r>
            <a:r>
              <a:rPr lang="en-US" sz="1800" dirty="0"/>
              <a:t> and </a:t>
            </a:r>
            <a:r>
              <a:rPr lang="en-US" sz="1800" dirty="0" err="1"/>
              <a:t>Terraform</a:t>
            </a:r>
            <a:r>
              <a:rPr lang="en-US" sz="1800" dirty="0"/>
              <a:t> (create clone job and build job0 tools and apply build periodically. Poll </a:t>
            </a:r>
            <a:r>
              <a:rPr lang="en-US" sz="1800" dirty="0" err="1"/>
              <a:t>scm</a:t>
            </a:r>
            <a:r>
              <a:rPr lang="en-US" sz="1800" dirty="0"/>
              <a:t> and </a:t>
            </a:r>
            <a:r>
              <a:rPr lang="en-US" sz="1800" dirty="0" err="1"/>
              <a:t>webhooks</a:t>
            </a:r>
            <a:r>
              <a:rPr lang="en-US" sz="1800" dirty="0"/>
              <a:t> methods? </a:t>
            </a:r>
          </a:p>
        </p:txBody>
      </p:sp>
    </p:spTree>
    <p:extLst>
      <p:ext uri="{BB962C8B-B14F-4D97-AF65-F5344CB8AC3E}">
        <p14:creationId xmlns:p14="http://schemas.microsoft.com/office/powerpoint/2010/main" val="2645215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7903418" y="4005064"/>
            <a:ext cx="5630862" cy="1788626"/>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159751" y="116632"/>
            <a:ext cx="5630862" cy="3081990"/>
          </a:xfrm>
        </p:spPr>
      </p:pic>
      <p:sp>
        <p:nvSpPr>
          <p:cNvPr id="4" name="Title 3"/>
          <p:cNvSpPr>
            <a:spLocks noGrp="1"/>
          </p:cNvSpPr>
          <p:nvPr>
            <p:ph type="title"/>
          </p:nvPr>
        </p:nvSpPr>
        <p:spPr>
          <a:xfrm>
            <a:off x="2718842" y="2276872"/>
            <a:ext cx="5256584" cy="2808312"/>
          </a:xfrm>
        </p:spPr>
        <p:txBody>
          <a:bodyPr/>
          <a:lstStyle/>
          <a:p>
            <a:r>
              <a:rPr lang="en-US" sz="2800" cap="none" dirty="0"/>
              <a:t>After connect it with terminal  </a:t>
            </a:r>
            <a:br>
              <a:rPr lang="en-US" sz="2800" cap="none" dirty="0"/>
            </a:br>
            <a:r>
              <a:rPr lang="en-US" sz="2800" cap="none" dirty="0"/>
              <a:t>install </a:t>
            </a:r>
            <a:r>
              <a:rPr lang="en-US" sz="2800" cap="none" dirty="0" err="1"/>
              <a:t>git</a:t>
            </a:r>
            <a:r>
              <a:rPr lang="en-US" sz="2800" cap="none" dirty="0"/>
              <a:t> using command  </a:t>
            </a:r>
            <a:r>
              <a:rPr lang="en-US" sz="2800" cap="none" dirty="0">
                <a:solidFill>
                  <a:srgbClr val="FFFF00"/>
                </a:solidFill>
              </a:rPr>
              <a:t>“</a:t>
            </a:r>
            <a:r>
              <a:rPr lang="en-US" sz="2800" cap="none" dirty="0" err="1">
                <a:solidFill>
                  <a:srgbClr val="FFFF00"/>
                </a:solidFill>
              </a:rPr>
              <a:t>sudo</a:t>
            </a:r>
            <a:r>
              <a:rPr lang="en-US" sz="2800" cap="none" dirty="0">
                <a:solidFill>
                  <a:srgbClr val="FFFF00"/>
                </a:solidFill>
              </a:rPr>
              <a:t> yum install </a:t>
            </a:r>
            <a:r>
              <a:rPr lang="en-US" sz="2800" cap="none" dirty="0" err="1">
                <a:solidFill>
                  <a:srgbClr val="FFFF00"/>
                </a:solidFill>
              </a:rPr>
              <a:t>git</a:t>
            </a:r>
            <a:r>
              <a:rPr lang="en-US" sz="2800" cap="none" dirty="0">
                <a:solidFill>
                  <a:srgbClr val="FFFF00"/>
                </a:solidFill>
              </a:rPr>
              <a:t> –y”</a:t>
            </a:r>
            <a:br>
              <a:rPr lang="en-US" sz="2800" cap="none" dirty="0">
                <a:solidFill>
                  <a:srgbClr val="FFFF00"/>
                </a:solidFill>
              </a:rPr>
            </a:br>
            <a:r>
              <a:rPr lang="en-US" sz="2800" cap="none" dirty="0"/>
              <a:t>install DOCKER using command </a:t>
            </a:r>
            <a:r>
              <a:rPr lang="en-US" sz="2800" cap="none" dirty="0">
                <a:solidFill>
                  <a:srgbClr val="FFFF00"/>
                </a:solidFill>
              </a:rPr>
              <a:t>“</a:t>
            </a:r>
            <a:r>
              <a:rPr lang="en-US" sz="2800" cap="none" dirty="0" err="1">
                <a:solidFill>
                  <a:srgbClr val="FFFF00"/>
                </a:solidFill>
              </a:rPr>
              <a:t>sudo</a:t>
            </a:r>
            <a:r>
              <a:rPr lang="en-US" sz="2800" cap="none" dirty="0">
                <a:solidFill>
                  <a:srgbClr val="FFFF00"/>
                </a:solidFill>
              </a:rPr>
              <a:t> yum install </a:t>
            </a:r>
            <a:r>
              <a:rPr lang="en-US" sz="2800" cap="none" dirty="0" err="1">
                <a:solidFill>
                  <a:srgbClr val="FFFF00"/>
                </a:solidFill>
              </a:rPr>
              <a:t>docker</a:t>
            </a:r>
            <a:r>
              <a:rPr lang="en-US" sz="2800" cap="none" dirty="0">
                <a:solidFill>
                  <a:srgbClr val="FFFF00"/>
                </a:solidFill>
              </a:rPr>
              <a:t> –y”</a:t>
            </a:r>
            <a:br>
              <a:rPr lang="en-US" sz="2800" cap="none" dirty="0">
                <a:solidFill>
                  <a:srgbClr val="FFFF00"/>
                </a:solidFill>
              </a:rPr>
            </a:br>
            <a:r>
              <a:rPr lang="en-US" sz="2800" cap="none" dirty="0"/>
              <a:t>start and enable </a:t>
            </a:r>
            <a:r>
              <a:rPr lang="en-US" sz="2800" cap="none" dirty="0" err="1"/>
              <a:t>docker</a:t>
            </a:r>
            <a:r>
              <a:rPr lang="en-US" sz="2800" cap="none" dirty="0"/>
              <a:t> with commands</a:t>
            </a:r>
            <a:br>
              <a:rPr lang="en-US" sz="2800" cap="none" dirty="0"/>
            </a:br>
            <a:r>
              <a:rPr lang="en-US" sz="2800" cap="none" dirty="0"/>
              <a:t>  </a:t>
            </a:r>
            <a:r>
              <a:rPr lang="en-US" sz="2800" cap="none" dirty="0">
                <a:solidFill>
                  <a:srgbClr val="FFC000"/>
                </a:solidFill>
              </a:rPr>
              <a:t>“</a:t>
            </a:r>
            <a:r>
              <a:rPr lang="en-US" sz="2800" cap="none" dirty="0" err="1">
                <a:solidFill>
                  <a:srgbClr val="FFC000"/>
                </a:solidFill>
              </a:rPr>
              <a:t>sudo</a:t>
            </a:r>
            <a:r>
              <a:rPr lang="en-US" sz="2800" cap="none" dirty="0">
                <a:solidFill>
                  <a:srgbClr val="FFC000"/>
                </a:solidFill>
              </a:rPr>
              <a:t> </a:t>
            </a:r>
            <a:r>
              <a:rPr lang="en-US" sz="2800" cap="none" dirty="0" err="1">
                <a:solidFill>
                  <a:srgbClr val="FFC000"/>
                </a:solidFill>
              </a:rPr>
              <a:t>systemctl</a:t>
            </a:r>
            <a:r>
              <a:rPr lang="en-US" sz="2800" cap="none" dirty="0">
                <a:solidFill>
                  <a:srgbClr val="FFC000"/>
                </a:solidFill>
              </a:rPr>
              <a:t> start </a:t>
            </a:r>
            <a:r>
              <a:rPr lang="en-US" sz="2800" cap="none" dirty="0" err="1">
                <a:solidFill>
                  <a:srgbClr val="FFC000"/>
                </a:solidFill>
              </a:rPr>
              <a:t>docker</a:t>
            </a:r>
            <a:r>
              <a:rPr lang="en-US" sz="2800" cap="none" dirty="0">
                <a:solidFill>
                  <a:srgbClr val="FFC000"/>
                </a:solidFill>
              </a:rPr>
              <a:t>”</a:t>
            </a:r>
            <a:br>
              <a:rPr lang="en-US" sz="2800" cap="none" dirty="0">
                <a:solidFill>
                  <a:srgbClr val="FFC000"/>
                </a:solidFill>
              </a:rPr>
            </a:br>
            <a:r>
              <a:rPr lang="en-US" sz="2800" cap="none" dirty="0">
                <a:solidFill>
                  <a:srgbClr val="FFC000"/>
                </a:solidFill>
              </a:rPr>
              <a:t>  “</a:t>
            </a:r>
            <a:r>
              <a:rPr lang="en-US" sz="2800" cap="none" dirty="0" err="1">
                <a:solidFill>
                  <a:srgbClr val="FFC000"/>
                </a:solidFill>
              </a:rPr>
              <a:t>sudo</a:t>
            </a:r>
            <a:r>
              <a:rPr lang="en-US" sz="2800" cap="none" dirty="0">
                <a:solidFill>
                  <a:srgbClr val="FFC000"/>
                </a:solidFill>
              </a:rPr>
              <a:t> </a:t>
            </a:r>
            <a:r>
              <a:rPr lang="en-US" sz="2800" cap="none" dirty="0" err="1">
                <a:solidFill>
                  <a:srgbClr val="FFC000"/>
                </a:solidFill>
              </a:rPr>
              <a:t>systemctl</a:t>
            </a:r>
            <a:r>
              <a:rPr lang="en-US" sz="2800" cap="none" dirty="0">
                <a:solidFill>
                  <a:srgbClr val="FFC000"/>
                </a:solidFill>
              </a:rPr>
              <a:t> enable </a:t>
            </a:r>
            <a:r>
              <a:rPr lang="en-US" sz="2800" cap="none" dirty="0" err="1">
                <a:solidFill>
                  <a:srgbClr val="FFC000"/>
                </a:solidFill>
              </a:rPr>
              <a:t>docker</a:t>
            </a:r>
            <a:r>
              <a:rPr lang="en-US" sz="2800" cap="none" dirty="0">
                <a:solidFill>
                  <a:srgbClr val="FFC000"/>
                </a:solidFill>
              </a:rPr>
              <a:t>”</a:t>
            </a:r>
            <a:br>
              <a:rPr lang="en-US" sz="2800" cap="none" dirty="0">
                <a:solidFill>
                  <a:srgbClr val="FFC000"/>
                </a:solidFill>
              </a:rPr>
            </a:br>
            <a:endParaRPr lang="en-IN" sz="2800" cap="none" dirty="0">
              <a:solidFill>
                <a:srgbClr val="FFC000"/>
              </a:solidFill>
            </a:endParaRPr>
          </a:p>
        </p:txBody>
      </p:sp>
    </p:spTree>
    <p:extLst>
      <p:ext uri="{BB962C8B-B14F-4D97-AF65-F5344CB8AC3E}">
        <p14:creationId xmlns:p14="http://schemas.microsoft.com/office/powerpoint/2010/main" val="996484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854746" y="2204864"/>
            <a:ext cx="6600894" cy="5242918"/>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407474" y="116632"/>
            <a:ext cx="6915189" cy="4924419"/>
          </a:xfrm>
        </p:spPr>
      </p:pic>
      <p:sp>
        <p:nvSpPr>
          <p:cNvPr id="4" name="Title 3"/>
          <p:cNvSpPr>
            <a:spLocks noGrp="1"/>
          </p:cNvSpPr>
          <p:nvPr>
            <p:ph type="title"/>
          </p:nvPr>
        </p:nvSpPr>
        <p:spPr>
          <a:xfrm>
            <a:off x="1782739" y="548680"/>
            <a:ext cx="6624736" cy="1143000"/>
          </a:xfrm>
        </p:spPr>
        <p:txBody>
          <a:bodyPr/>
          <a:lstStyle/>
          <a:p>
            <a:r>
              <a:rPr lang="en-US" dirty="0"/>
              <a:t>Next we need to install java  command is      </a:t>
            </a:r>
            <a:r>
              <a:rPr lang="en-US" sz="2400" cap="none" dirty="0" err="1">
                <a:solidFill>
                  <a:srgbClr val="FF0000"/>
                </a:solidFill>
              </a:rPr>
              <a:t>sudo</a:t>
            </a:r>
            <a:r>
              <a:rPr lang="en-US" sz="2400" cap="none" dirty="0">
                <a:solidFill>
                  <a:srgbClr val="FF0000"/>
                </a:solidFill>
              </a:rPr>
              <a:t> yum install –y java-17* </a:t>
            </a:r>
            <a:br>
              <a:rPr lang="en-US" sz="2400" cap="none" dirty="0">
                <a:solidFill>
                  <a:srgbClr val="FF0000"/>
                </a:solidFill>
              </a:rPr>
            </a:br>
            <a:r>
              <a:rPr lang="en-US" sz="2400" cap="none" dirty="0"/>
              <a:t>next install </a:t>
            </a:r>
            <a:r>
              <a:rPr lang="en-US" sz="2400" cap="none" dirty="0" err="1"/>
              <a:t>jenkins</a:t>
            </a:r>
            <a:r>
              <a:rPr lang="en-US" sz="2400" cap="none" dirty="0"/>
              <a:t> </a:t>
            </a:r>
            <a:endParaRPr lang="en-IN" dirty="0"/>
          </a:p>
        </p:txBody>
      </p:sp>
    </p:spTree>
    <p:extLst>
      <p:ext uri="{BB962C8B-B14F-4D97-AF65-F5344CB8AC3E}">
        <p14:creationId xmlns:p14="http://schemas.microsoft.com/office/powerpoint/2010/main" val="207574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782738" y="1700808"/>
            <a:ext cx="7056784" cy="4624764"/>
          </a:xfrm>
        </p:spPr>
      </p:pic>
      <p:pic>
        <p:nvPicPr>
          <p:cNvPr id="6" name="Content Placeholder 5"/>
          <p:cNvPicPr>
            <a:picLocks noGrp="1" noChangeAspect="1"/>
          </p:cNvPicPr>
          <p:nvPr>
            <p:ph sz="quarter" idx="14"/>
          </p:nvPr>
        </p:nvPicPr>
        <p:blipFill>
          <a:blip r:embed="rId4" cstate="print">
            <a:extLst>
              <a:ext uri="{28A0092B-C50C-407E-A947-70E740481C1C}">
                <a14:useLocalDpi xmlns:a14="http://schemas.microsoft.com/office/drawing/2010/main" val="0"/>
              </a:ext>
            </a:extLst>
          </a:blip>
          <a:stretch>
            <a:fillRect/>
          </a:stretch>
        </p:blipFill>
        <p:spPr>
          <a:xfrm>
            <a:off x="8874030" y="1484784"/>
            <a:ext cx="4934749" cy="5131296"/>
          </a:xfrm>
        </p:spPr>
      </p:pic>
      <p:sp>
        <p:nvSpPr>
          <p:cNvPr id="4" name="Title 3"/>
          <p:cNvSpPr>
            <a:spLocks noGrp="1"/>
          </p:cNvSpPr>
          <p:nvPr>
            <p:ph type="title"/>
          </p:nvPr>
        </p:nvSpPr>
        <p:spPr>
          <a:xfrm>
            <a:off x="1782738" y="116632"/>
            <a:ext cx="12456653" cy="1440160"/>
          </a:xfrm>
        </p:spPr>
        <p:txBody>
          <a:bodyPr/>
          <a:lstStyle/>
          <a:p>
            <a:r>
              <a:rPr lang="en-US" sz="2400" dirty="0"/>
              <a:t>Create an access key and secret key </a:t>
            </a:r>
            <a:br>
              <a:rPr lang="en-US" sz="2400" dirty="0"/>
            </a:br>
            <a:r>
              <a:rPr lang="en-US" sz="2400" dirty="0"/>
              <a:t>and check the status of </a:t>
            </a:r>
            <a:r>
              <a:rPr lang="en-US" sz="2400" dirty="0" err="1"/>
              <a:t>jenkins</a:t>
            </a:r>
            <a:r>
              <a:rPr lang="en-US" sz="2400" dirty="0"/>
              <a:t> we will see the administrative password here</a:t>
            </a:r>
            <a:br>
              <a:rPr lang="en-US" dirty="0"/>
            </a:br>
            <a:endParaRPr lang="en-IN" dirty="0"/>
          </a:p>
        </p:txBody>
      </p:sp>
    </p:spTree>
    <p:extLst>
      <p:ext uri="{BB962C8B-B14F-4D97-AF65-F5344CB8AC3E}">
        <p14:creationId xmlns:p14="http://schemas.microsoft.com/office/powerpoint/2010/main" val="2562228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14586" y="2204864"/>
            <a:ext cx="8817679" cy="4447122"/>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551490" y="116632"/>
            <a:ext cx="5630862" cy="5184576"/>
          </a:xfrm>
        </p:spPr>
      </p:pic>
    </p:spTree>
    <p:extLst>
      <p:ext uri="{BB962C8B-B14F-4D97-AF65-F5344CB8AC3E}">
        <p14:creationId xmlns:p14="http://schemas.microsoft.com/office/powerpoint/2010/main" val="55583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494706" y="1196752"/>
            <a:ext cx="5627988" cy="2992726"/>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127511" y="836712"/>
            <a:ext cx="5627988" cy="2992726"/>
          </a:xfrm>
        </p:spPr>
      </p:pic>
    </p:spTree>
    <p:extLst>
      <p:ext uri="{BB962C8B-B14F-4D97-AF65-F5344CB8AC3E}">
        <p14:creationId xmlns:p14="http://schemas.microsoft.com/office/powerpoint/2010/main" val="458557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214786" y="2177480"/>
            <a:ext cx="6777161" cy="4680520"/>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9127554" y="1412776"/>
            <a:ext cx="6350025" cy="4364107"/>
          </a:xfrm>
        </p:spPr>
      </p:pic>
      <p:sp>
        <p:nvSpPr>
          <p:cNvPr id="4" name="Title 3"/>
          <p:cNvSpPr>
            <a:spLocks noGrp="1"/>
          </p:cNvSpPr>
          <p:nvPr>
            <p:ph type="title"/>
          </p:nvPr>
        </p:nvSpPr>
        <p:spPr>
          <a:xfrm>
            <a:off x="846634" y="1412776"/>
            <a:ext cx="8640960" cy="936104"/>
          </a:xfrm>
        </p:spPr>
        <p:txBody>
          <a:bodyPr/>
          <a:lstStyle/>
          <a:p>
            <a:r>
              <a:rPr lang="en-US" cap="none" dirty="0"/>
              <a:t>We select an free style  project </a:t>
            </a:r>
            <a:br>
              <a:rPr lang="en-US" cap="none" dirty="0"/>
            </a:br>
            <a:r>
              <a:rPr lang="en-US" cap="none" dirty="0"/>
              <a:t>next we </a:t>
            </a:r>
            <a:r>
              <a:rPr lang="en-US" cap="none" dirty="0" err="1"/>
              <a:t>goto</a:t>
            </a:r>
            <a:r>
              <a:rPr lang="en-US" cap="none" dirty="0"/>
              <a:t> build environment in the </a:t>
            </a:r>
            <a:r>
              <a:rPr lang="en-US" cap="none" dirty="0" err="1"/>
              <a:t>excute</a:t>
            </a:r>
            <a:r>
              <a:rPr lang="en-US" cap="none" dirty="0"/>
              <a:t> shell we are given the code  </a:t>
            </a:r>
            <a:br>
              <a:rPr lang="en-US" cap="none" dirty="0"/>
            </a:br>
            <a:r>
              <a:rPr lang="en-US" cap="none" dirty="0"/>
              <a:t>  </a:t>
            </a:r>
            <a:r>
              <a:rPr lang="en-US" cap="none" dirty="0" err="1">
                <a:solidFill>
                  <a:srgbClr val="00B050"/>
                </a:solidFill>
              </a:rPr>
              <a:t>docker</a:t>
            </a:r>
            <a:r>
              <a:rPr lang="en-US" cap="none" dirty="0">
                <a:solidFill>
                  <a:srgbClr val="00B050"/>
                </a:solidFill>
              </a:rPr>
              <a:t>-compose up -d</a:t>
            </a:r>
            <a:br>
              <a:rPr lang="en-US" dirty="0"/>
            </a:br>
            <a:endParaRPr lang="en-IN" dirty="0"/>
          </a:p>
        </p:txBody>
      </p:sp>
    </p:spTree>
    <p:extLst>
      <p:ext uri="{BB962C8B-B14F-4D97-AF65-F5344CB8AC3E}">
        <p14:creationId xmlns:p14="http://schemas.microsoft.com/office/powerpoint/2010/main" val="1265508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54546" y="3356992"/>
            <a:ext cx="6348068" cy="3240360"/>
          </a:xfrm>
        </p:spPr>
      </p:pic>
      <p:sp>
        <p:nvSpPr>
          <p:cNvPr id="2" name="Title 1"/>
          <p:cNvSpPr>
            <a:spLocks noGrp="1"/>
          </p:cNvSpPr>
          <p:nvPr>
            <p:ph type="title"/>
          </p:nvPr>
        </p:nvSpPr>
        <p:spPr>
          <a:xfrm>
            <a:off x="126554" y="764704"/>
            <a:ext cx="11951865" cy="1503040"/>
          </a:xfrm>
        </p:spPr>
        <p:txBody>
          <a:bodyPr/>
          <a:lstStyle/>
          <a:p>
            <a:r>
              <a:rPr lang="en-US" cap="none" dirty="0"/>
              <a:t>Here we can see build now  it will </a:t>
            </a:r>
            <a:r>
              <a:rPr lang="en-US" cap="none" dirty="0" err="1"/>
              <a:t>buids</a:t>
            </a:r>
            <a:r>
              <a:rPr lang="en-US" cap="none" dirty="0"/>
              <a:t> and clone  </a:t>
            </a:r>
            <a:br>
              <a:rPr lang="en-US" cap="none" dirty="0"/>
            </a:br>
            <a:r>
              <a:rPr lang="en-US" cap="none" dirty="0"/>
              <a:t>next </a:t>
            </a:r>
            <a:r>
              <a:rPr lang="en-US" b="1" cap="none" dirty="0"/>
              <a:t>browse the public </a:t>
            </a:r>
            <a:r>
              <a:rPr lang="en-US" b="1" cap="none" dirty="0" err="1"/>
              <a:t>ip</a:t>
            </a:r>
            <a:r>
              <a:rPr lang="en-US" b="1" cap="none" dirty="0"/>
              <a:t> of an instance when we browse in the browser you will see the </a:t>
            </a:r>
            <a:r>
              <a:rPr lang="en-US" b="1" cap="none" dirty="0" err="1"/>
              <a:t>wordpress</a:t>
            </a:r>
            <a:r>
              <a:rPr lang="en-US" b="1" cap="none" dirty="0"/>
              <a:t> open</a:t>
            </a:r>
            <a:endParaRPr lang="en-IN" cap="none" dirty="0"/>
          </a:p>
        </p:txBody>
      </p:sp>
      <p:pic>
        <p:nvPicPr>
          <p:cNvPr id="1026" name="Picture 2"/>
          <p:cNvPicPr>
            <a:picLocks noGrp="1" noChangeAspect="1" noChangeArrowheads="1"/>
          </p:cNvPicPr>
          <p:nvPr>
            <p:ph sz="quarter" idx="14"/>
          </p:nvPr>
        </p:nvPicPr>
        <p:blipFill>
          <a:blip r:embed="rId3" cstate="print">
            <a:extLst>
              <a:ext uri="{28A0092B-C50C-407E-A947-70E740481C1C}">
                <a14:useLocalDpi xmlns:a14="http://schemas.microsoft.com/office/drawing/2010/main" val="0"/>
              </a:ext>
            </a:extLst>
          </a:blip>
          <a:srcRect/>
          <a:stretch>
            <a:fillRect/>
          </a:stretch>
        </p:blipFill>
        <p:spPr bwMode="auto">
          <a:xfrm>
            <a:off x="6967314" y="2924944"/>
            <a:ext cx="6639494" cy="3437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8858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none" dirty="0"/>
              <a:t>After </a:t>
            </a:r>
            <a:r>
              <a:rPr lang="en-US" cap="none" dirty="0" err="1"/>
              <a:t>wordpress</a:t>
            </a:r>
            <a:r>
              <a:rPr lang="en-US" cap="none" dirty="0"/>
              <a:t> login with credentials next install </a:t>
            </a:r>
            <a:r>
              <a:rPr lang="en-US" cap="none" dirty="0" err="1"/>
              <a:t>wordpress</a:t>
            </a:r>
            <a:r>
              <a:rPr lang="en-US" cap="none" dirty="0"/>
              <a:t> you can see </a:t>
            </a:r>
            <a:r>
              <a:rPr lang="en-US" cap="none" dirty="0">
                <a:solidFill>
                  <a:srgbClr val="FF0066"/>
                </a:solidFill>
              </a:rPr>
              <a:t>Welcome to </a:t>
            </a:r>
            <a:r>
              <a:rPr lang="en-US" cap="none" dirty="0" err="1">
                <a:solidFill>
                  <a:srgbClr val="FF0066"/>
                </a:solidFill>
              </a:rPr>
              <a:t>wordpress</a:t>
            </a:r>
            <a:r>
              <a:rPr lang="en-US" cap="none" dirty="0">
                <a:solidFill>
                  <a:srgbClr val="FF0066"/>
                </a:solidFill>
              </a:rPr>
              <a:t> page</a:t>
            </a:r>
            <a:endParaRPr lang="en-IN" cap="none" dirty="0">
              <a:solidFill>
                <a:srgbClr val="FF0066"/>
              </a:solidFill>
            </a:endParaRPr>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19162" y="1988841"/>
            <a:ext cx="13248951" cy="486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711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subTitle" idx="1"/>
          </p:nvPr>
        </p:nvSpPr>
        <p:spPr/>
        <p:txBody>
          <a:bodyPr>
            <a:noAutofit/>
          </a:bodyPr>
          <a:lstStyle/>
          <a:p>
            <a:r>
              <a:rPr lang="en-US" sz="3200" dirty="0"/>
              <a:t>Open </a:t>
            </a:r>
            <a:r>
              <a:rPr lang="en-US" sz="3200" dirty="0" err="1"/>
              <a:t>aws</a:t>
            </a:r>
            <a:r>
              <a:rPr lang="en-US" sz="3200" dirty="0"/>
              <a:t> console management and login with your </a:t>
            </a:r>
            <a:r>
              <a:rPr lang="en-US" sz="3200" dirty="0" err="1"/>
              <a:t>aws</a:t>
            </a:r>
            <a:r>
              <a:rPr lang="en-US" sz="3200" dirty="0"/>
              <a:t> account credentials </a:t>
            </a:r>
          </a:p>
          <a:p>
            <a:r>
              <a:rPr lang="en-US" sz="3200" dirty="0"/>
              <a:t>In the console </a:t>
            </a:r>
            <a:r>
              <a:rPr lang="en-US" sz="3200" dirty="0" err="1"/>
              <a:t>goto</a:t>
            </a:r>
            <a:r>
              <a:rPr lang="en-US" sz="3200" dirty="0"/>
              <a:t> ec2 service and open that service and </a:t>
            </a:r>
            <a:r>
              <a:rPr lang="en-US" sz="3200" dirty="0" err="1"/>
              <a:t>llaunch</a:t>
            </a:r>
            <a:r>
              <a:rPr lang="en-US" sz="3200" dirty="0"/>
              <a:t> an ec2 instance with t2.micro along with </a:t>
            </a:r>
            <a:r>
              <a:rPr lang="en-US" sz="3200" dirty="0" err="1"/>
              <a:t>sg</a:t>
            </a:r>
            <a:r>
              <a:rPr lang="en-US" sz="3200" dirty="0"/>
              <a:t> port 80, 22 and 8080 and instance name with </a:t>
            </a:r>
            <a:r>
              <a:rPr lang="en-US" sz="3200" dirty="0" err="1"/>
              <a:t>bashscript</a:t>
            </a:r>
            <a:r>
              <a:rPr lang="en-US" sz="3200" dirty="0"/>
              <a:t> </a:t>
            </a:r>
            <a:endParaRPr lang="en-IN" sz="3200" dirty="0"/>
          </a:p>
        </p:txBody>
      </p:sp>
      <p:sp>
        <p:nvSpPr>
          <p:cNvPr id="4" name="Title 3"/>
          <p:cNvSpPr>
            <a:spLocks noGrp="1"/>
          </p:cNvSpPr>
          <p:nvPr>
            <p:ph type="ctrTitle"/>
          </p:nvPr>
        </p:nvSpPr>
        <p:spPr/>
        <p:txBody>
          <a:bodyPr/>
          <a:lstStyle/>
          <a:p>
            <a:r>
              <a:rPr lang="en-US" dirty="0"/>
              <a:t>  method  6 </a:t>
            </a:r>
            <a:br>
              <a:rPr lang="en-US" dirty="0"/>
            </a:br>
            <a:br>
              <a:rPr lang="en-US" dirty="0"/>
            </a:br>
            <a:r>
              <a:rPr lang="en-US" dirty="0"/>
              <a:t>  </a:t>
            </a:r>
            <a:r>
              <a:rPr lang="en-US" sz="3200" dirty="0">
                <a:solidFill>
                  <a:srgbClr val="FFFF00"/>
                </a:solidFill>
              </a:rPr>
              <a:t>build and deploy </a:t>
            </a:r>
            <a:r>
              <a:rPr lang="en-US" sz="3200" dirty="0" err="1">
                <a:solidFill>
                  <a:srgbClr val="FFFF00"/>
                </a:solidFill>
              </a:rPr>
              <a:t>wordpress</a:t>
            </a:r>
            <a:r>
              <a:rPr lang="en-US" sz="3200" dirty="0">
                <a:solidFill>
                  <a:srgbClr val="FFFF00"/>
                </a:solidFill>
              </a:rPr>
              <a:t> application using </a:t>
            </a:r>
            <a:r>
              <a:rPr lang="en-US" sz="3200" dirty="0" err="1">
                <a:solidFill>
                  <a:srgbClr val="FFFF00"/>
                </a:solidFill>
              </a:rPr>
              <a:t>jenkins,git</a:t>
            </a:r>
            <a:r>
              <a:rPr lang="en-US" sz="3200" dirty="0">
                <a:solidFill>
                  <a:srgbClr val="FFFF00"/>
                </a:solidFill>
              </a:rPr>
              <a:t>,  </a:t>
            </a:r>
            <a:r>
              <a:rPr lang="en-US" sz="3200" dirty="0" err="1">
                <a:solidFill>
                  <a:srgbClr val="FFFF00"/>
                </a:solidFill>
              </a:rPr>
              <a:t>Github</a:t>
            </a:r>
            <a:r>
              <a:rPr lang="en-US" sz="3200" dirty="0">
                <a:solidFill>
                  <a:srgbClr val="FFFF00"/>
                </a:solidFill>
              </a:rPr>
              <a:t> and </a:t>
            </a:r>
            <a:r>
              <a:rPr lang="en-US" sz="3200" dirty="0" err="1">
                <a:solidFill>
                  <a:srgbClr val="FFFF00"/>
                </a:solidFill>
              </a:rPr>
              <a:t>bashscript</a:t>
            </a:r>
            <a:r>
              <a:rPr lang="en-US" sz="3200" dirty="0">
                <a:solidFill>
                  <a:srgbClr val="FFFF00"/>
                </a:solidFill>
              </a:rPr>
              <a:t> </a:t>
            </a:r>
            <a:endParaRPr lang="en-IN" dirty="0"/>
          </a:p>
        </p:txBody>
      </p:sp>
    </p:spTree>
    <p:extLst>
      <p:ext uri="{BB962C8B-B14F-4D97-AF65-F5344CB8AC3E}">
        <p14:creationId xmlns:p14="http://schemas.microsoft.com/office/powerpoint/2010/main" val="3342945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89470" y="3140968"/>
            <a:ext cx="7686892" cy="4087564"/>
          </a:xfrm>
        </p:spPr>
      </p:pic>
      <p:sp>
        <p:nvSpPr>
          <p:cNvPr id="9" name="Title 8"/>
          <p:cNvSpPr>
            <a:spLocks noGrp="1"/>
          </p:cNvSpPr>
          <p:nvPr>
            <p:ph type="title"/>
          </p:nvPr>
        </p:nvSpPr>
        <p:spPr>
          <a:xfrm>
            <a:off x="270570" y="-25517"/>
            <a:ext cx="11951865" cy="3094477"/>
          </a:xfrm>
        </p:spPr>
        <p:txBody>
          <a:bodyPr/>
          <a:lstStyle/>
          <a:p>
            <a:r>
              <a:rPr lang="en-IN" cap="none" dirty="0"/>
              <a:t>-</a:t>
            </a:r>
            <a:r>
              <a:rPr lang="en-IN" sz="2800" cap="none" dirty="0" err="1"/>
              <a:t>Sudo</a:t>
            </a:r>
            <a:r>
              <a:rPr lang="en-IN" sz="2800" cap="none" dirty="0"/>
              <a:t> </a:t>
            </a:r>
            <a:r>
              <a:rPr lang="en-IN" sz="2800" cap="none" dirty="0" err="1"/>
              <a:t>wget</a:t>
            </a:r>
            <a:r>
              <a:rPr lang="en-IN" sz="2800" cap="none" dirty="0"/>
              <a:t> -O /</a:t>
            </a:r>
            <a:r>
              <a:rPr lang="en-IN" sz="2800" cap="none" dirty="0" err="1"/>
              <a:t>etc</a:t>
            </a:r>
            <a:r>
              <a:rPr lang="en-IN" sz="2800" cap="none" dirty="0"/>
              <a:t>/</a:t>
            </a:r>
            <a:r>
              <a:rPr lang="en-IN" sz="2800" cap="none" dirty="0" err="1"/>
              <a:t>yum.Repos.D</a:t>
            </a:r>
            <a:r>
              <a:rPr lang="en-IN" sz="2800" cap="none" dirty="0"/>
              <a:t>/</a:t>
            </a:r>
            <a:r>
              <a:rPr lang="en-IN" sz="2800" cap="none" dirty="0" err="1"/>
              <a:t>jenkins.Repo</a:t>
            </a:r>
            <a:r>
              <a:rPr lang="en-IN" sz="2800" cap="none" dirty="0"/>
              <a:t> \    https://pkg.Jenkins.Io/redhat-stable/jenkins.Reposudo rpm --import </a:t>
            </a:r>
            <a:r>
              <a:rPr lang="en-IN" sz="2800" cap="none" dirty="0">
                <a:hlinkClick r:id="rId3"/>
              </a:rPr>
              <a:t>https://pkg.Jenkins.Io/redhat-stable/jenkins.Io-2023.Key</a:t>
            </a:r>
            <a:r>
              <a:rPr lang="en-IN" sz="2800" cap="none" dirty="0"/>
              <a:t> </a:t>
            </a:r>
            <a:br>
              <a:rPr lang="en-IN" sz="2800" cap="none" dirty="0"/>
            </a:br>
            <a:r>
              <a:rPr lang="en-IN" sz="2800" cap="none" dirty="0"/>
              <a:t>-</a:t>
            </a:r>
            <a:r>
              <a:rPr lang="en-IN" sz="2800" cap="none" dirty="0" err="1"/>
              <a:t>sudo</a:t>
            </a:r>
            <a:r>
              <a:rPr lang="en-IN" sz="2800" cap="none" dirty="0"/>
              <a:t> yum upgrade -</a:t>
            </a:r>
            <a:r>
              <a:rPr lang="en-IN" sz="2800" cap="none" dirty="0" err="1"/>
              <a:t>ysudo</a:t>
            </a:r>
            <a:r>
              <a:rPr lang="en-IN" sz="2800" cap="none" dirty="0"/>
              <a:t> yum install -y java-17* </a:t>
            </a:r>
            <a:br>
              <a:rPr lang="en-IN" sz="2800" cap="none" dirty="0"/>
            </a:br>
            <a:r>
              <a:rPr lang="en-IN" sz="2800" cap="none" dirty="0"/>
              <a:t>-</a:t>
            </a:r>
            <a:r>
              <a:rPr lang="en-IN" sz="2800" cap="none" dirty="0" err="1"/>
              <a:t>sudo</a:t>
            </a:r>
            <a:r>
              <a:rPr lang="en-IN" sz="2800" cap="none" dirty="0"/>
              <a:t> yum install -y </a:t>
            </a:r>
            <a:r>
              <a:rPr lang="en-IN" sz="2800" cap="none" dirty="0" err="1"/>
              <a:t>jenkins</a:t>
            </a:r>
            <a:br>
              <a:rPr lang="en-IN" sz="2800" cap="none" dirty="0"/>
            </a:br>
            <a:r>
              <a:rPr lang="en-IN" sz="2800" cap="none" dirty="0"/>
              <a:t> -</a:t>
            </a:r>
            <a:r>
              <a:rPr lang="en-IN" sz="2800" cap="none" dirty="0" err="1"/>
              <a:t>sudo</a:t>
            </a:r>
            <a:r>
              <a:rPr lang="en-IN" sz="2800" cap="none" dirty="0"/>
              <a:t> </a:t>
            </a:r>
            <a:r>
              <a:rPr lang="en-IN" sz="2800" cap="none" dirty="0" err="1"/>
              <a:t>systemctl</a:t>
            </a:r>
            <a:r>
              <a:rPr lang="en-IN" sz="2800" cap="none" dirty="0"/>
              <a:t> start </a:t>
            </a:r>
            <a:r>
              <a:rPr lang="en-IN" sz="2800" cap="none" dirty="0" err="1"/>
              <a:t>jenkins</a:t>
            </a:r>
            <a:br>
              <a:rPr lang="en-IN" sz="2800" cap="none" dirty="0"/>
            </a:br>
            <a:r>
              <a:rPr lang="en-IN" sz="2800" cap="none" dirty="0"/>
              <a:t> -</a:t>
            </a:r>
            <a:r>
              <a:rPr lang="en-IN" sz="2800" cap="none" dirty="0" err="1"/>
              <a:t>sudo</a:t>
            </a:r>
            <a:r>
              <a:rPr lang="en-IN" sz="2800" cap="none" dirty="0"/>
              <a:t> </a:t>
            </a:r>
            <a:r>
              <a:rPr lang="en-IN" sz="2800" cap="none" dirty="0" err="1"/>
              <a:t>systemctl</a:t>
            </a:r>
            <a:r>
              <a:rPr lang="en-IN" sz="2800" cap="none" dirty="0"/>
              <a:t> enable </a:t>
            </a:r>
            <a:r>
              <a:rPr lang="en-IN" sz="2800" cap="none" dirty="0" err="1"/>
              <a:t>jenkins</a:t>
            </a:r>
            <a:endParaRPr lang="en-IN" sz="2800" cap="none" dirty="0"/>
          </a:p>
        </p:txBody>
      </p:sp>
      <p:pic>
        <p:nvPicPr>
          <p:cNvPr id="3074" name="Picture 2"/>
          <p:cNvPicPr>
            <a:picLocks noGrp="1" noChangeAspect="1" noChangeArrowheads="1"/>
          </p:cNvPicPr>
          <p:nvPr>
            <p:ph sz="quarter" idx="14"/>
          </p:nvPr>
        </p:nvPicPr>
        <p:blipFill>
          <a:blip r:embed="rId4" cstate="print">
            <a:extLst>
              <a:ext uri="{28A0092B-C50C-407E-A947-70E740481C1C}">
                <a14:useLocalDpi xmlns:a14="http://schemas.microsoft.com/office/drawing/2010/main" val="0"/>
              </a:ext>
            </a:extLst>
          </a:blip>
          <a:srcRect/>
          <a:stretch>
            <a:fillRect/>
          </a:stretch>
        </p:blipFill>
        <p:spPr bwMode="auto">
          <a:xfrm>
            <a:off x="7975426" y="2348880"/>
            <a:ext cx="5630862"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622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263458" y="2420888"/>
            <a:ext cx="5102773" cy="4358188"/>
          </a:xfrm>
        </p:spPr>
      </p:pic>
      <p:pic>
        <p:nvPicPr>
          <p:cNvPr id="22" name="Content Placeholder 21"/>
          <p:cNvPicPr>
            <a:picLocks noGrp="1" noChangeAspect="1"/>
          </p:cNvPicPr>
          <p:nvPr>
            <p:ph sz="quarter" idx="13"/>
          </p:nvPr>
        </p:nvPicPr>
        <p:blipFill>
          <a:blip r:embed="rId4" cstate="print">
            <a:extLst>
              <a:ext uri="{28A0092B-C50C-407E-A947-70E740481C1C}">
                <a14:useLocalDpi xmlns:a14="http://schemas.microsoft.com/office/drawing/2010/main" val="0"/>
              </a:ext>
            </a:extLst>
          </a:blip>
          <a:stretch>
            <a:fillRect/>
          </a:stretch>
        </p:blipFill>
        <p:spPr>
          <a:xfrm>
            <a:off x="1638722" y="2924944"/>
            <a:ext cx="5627988" cy="2992726"/>
          </a:xfrm>
        </p:spPr>
      </p:pic>
      <p:sp>
        <p:nvSpPr>
          <p:cNvPr id="2" name="Title 1"/>
          <p:cNvSpPr>
            <a:spLocks noGrp="1"/>
          </p:cNvSpPr>
          <p:nvPr>
            <p:ph type="title"/>
          </p:nvPr>
        </p:nvSpPr>
        <p:spPr>
          <a:xfrm>
            <a:off x="3006874" y="476672"/>
            <a:ext cx="7848872" cy="1143000"/>
          </a:xfrm>
        </p:spPr>
        <p:txBody>
          <a:bodyPr>
            <a:normAutofit/>
          </a:bodyPr>
          <a:lstStyle/>
          <a:p>
            <a:r>
              <a:rPr lang="en-US" sz="3300" dirty="0"/>
              <a:t>                        Method -1                                                                                Deploy </a:t>
            </a:r>
            <a:r>
              <a:rPr lang="en-US" sz="3300" dirty="0" err="1"/>
              <a:t>wordpress</a:t>
            </a:r>
            <a:r>
              <a:rPr lang="en-US" sz="3300" dirty="0"/>
              <a:t> with amazon </a:t>
            </a:r>
            <a:r>
              <a:rPr lang="en-US" sz="3300" dirty="0" err="1"/>
              <a:t>rds</a:t>
            </a:r>
            <a:endParaRPr lang="en-IN" sz="3300" dirty="0"/>
          </a:p>
        </p:txBody>
      </p:sp>
      <p:sp>
        <p:nvSpPr>
          <p:cNvPr id="11" name="Text Placeholder 10"/>
          <p:cNvSpPr>
            <a:spLocks noGrp="1"/>
          </p:cNvSpPr>
          <p:nvPr>
            <p:ph type="body" idx="1"/>
          </p:nvPr>
        </p:nvSpPr>
        <p:spPr>
          <a:xfrm>
            <a:off x="1926754" y="1628800"/>
            <a:ext cx="6120680" cy="1224136"/>
          </a:xfrm>
        </p:spPr>
        <p:txBody>
          <a:bodyPr>
            <a:noAutofit/>
          </a:bodyPr>
          <a:lstStyle/>
          <a:p>
            <a:r>
              <a:rPr lang="en-US" sz="1300" dirty="0"/>
              <a:t>. First we </a:t>
            </a:r>
            <a:r>
              <a:rPr lang="en-US" sz="1300" dirty="0" err="1"/>
              <a:t>goto</a:t>
            </a:r>
            <a:r>
              <a:rPr lang="en-US" sz="1300" dirty="0"/>
              <a:t> amazon AWS console and login with  account credentials </a:t>
            </a:r>
            <a:endParaRPr lang="en-IN" sz="1300" dirty="0"/>
          </a:p>
          <a:p>
            <a:r>
              <a:rPr lang="en-US" sz="1300" dirty="0"/>
              <a:t>. After login with amazon console next go to RDS services and click on it </a:t>
            </a:r>
          </a:p>
          <a:p>
            <a:r>
              <a:rPr lang="en-US" sz="1300" dirty="0"/>
              <a:t>. Create a database with choose engine method which we want work on it</a:t>
            </a:r>
          </a:p>
          <a:p>
            <a:endParaRPr lang="en-IN" sz="1300" dirty="0"/>
          </a:p>
        </p:txBody>
      </p:sp>
    </p:spTree>
    <p:extLst>
      <p:ext uri="{BB962C8B-B14F-4D97-AF65-F5344CB8AC3E}">
        <p14:creationId xmlns:p14="http://schemas.microsoft.com/office/powerpoint/2010/main" val="3217417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535266" y="-963488"/>
            <a:ext cx="7039322" cy="4292099"/>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9127554" y="3429000"/>
            <a:ext cx="3960440" cy="2587343"/>
          </a:xfrm>
        </p:spPr>
      </p:pic>
      <p:sp>
        <p:nvSpPr>
          <p:cNvPr id="4" name="Title 3"/>
          <p:cNvSpPr>
            <a:spLocks noGrp="1"/>
          </p:cNvSpPr>
          <p:nvPr>
            <p:ph type="title"/>
          </p:nvPr>
        </p:nvSpPr>
        <p:spPr>
          <a:xfrm>
            <a:off x="198562" y="260648"/>
            <a:ext cx="6408711" cy="3456384"/>
          </a:xfrm>
        </p:spPr>
        <p:txBody>
          <a:bodyPr/>
          <a:lstStyle/>
          <a:p>
            <a:r>
              <a:rPr lang="en-US" dirty="0"/>
              <a:t>-</a:t>
            </a:r>
            <a:r>
              <a:rPr lang="en-US" cap="none" dirty="0"/>
              <a:t>Browse the public </a:t>
            </a:r>
            <a:r>
              <a:rPr lang="en-US" cap="none" dirty="0" err="1"/>
              <a:t>ip</a:t>
            </a:r>
            <a:r>
              <a:rPr lang="en-US" cap="none" dirty="0"/>
              <a:t> of an instance in the browser </a:t>
            </a:r>
            <a:br>
              <a:rPr lang="en-US" cap="none" dirty="0"/>
            </a:br>
            <a:r>
              <a:rPr lang="en-US" cap="none" dirty="0"/>
              <a:t>-and check  </a:t>
            </a:r>
            <a:r>
              <a:rPr lang="en-US" cap="none" dirty="0" err="1"/>
              <a:t>jenkins</a:t>
            </a:r>
            <a:r>
              <a:rPr lang="en-US" cap="none" dirty="0"/>
              <a:t> status and copy administrative password to unlock </a:t>
            </a:r>
            <a:r>
              <a:rPr lang="en-US" cap="none" dirty="0" err="1"/>
              <a:t>jenkins</a:t>
            </a:r>
            <a:r>
              <a:rPr lang="en-US" cap="none" dirty="0"/>
              <a:t> </a:t>
            </a:r>
            <a:br>
              <a:rPr lang="en-US" cap="none" dirty="0"/>
            </a:br>
            <a:r>
              <a:rPr lang="en-US" cap="none" dirty="0"/>
              <a:t>- give credential details and configuration </a:t>
            </a:r>
            <a:r>
              <a:rPr lang="en-US" dirty="0" err="1"/>
              <a:t>url</a:t>
            </a:r>
            <a:br>
              <a:rPr lang="en-US" dirty="0"/>
            </a:br>
            <a:endParaRPr lang="en-IN" dirty="0"/>
          </a:p>
        </p:txBody>
      </p:sp>
    </p:spTree>
    <p:extLst>
      <p:ext uri="{BB962C8B-B14F-4D97-AF65-F5344CB8AC3E}">
        <p14:creationId xmlns:p14="http://schemas.microsoft.com/office/powerpoint/2010/main" val="3317509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19163" y="2160436"/>
            <a:ext cx="5630862" cy="4697564"/>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967314" y="2204864"/>
            <a:ext cx="5627988" cy="4076075"/>
          </a:xfrm>
        </p:spPr>
      </p:pic>
      <p:sp>
        <p:nvSpPr>
          <p:cNvPr id="4" name="Title 3"/>
          <p:cNvSpPr>
            <a:spLocks noGrp="1"/>
          </p:cNvSpPr>
          <p:nvPr>
            <p:ph type="title"/>
          </p:nvPr>
        </p:nvSpPr>
        <p:spPr>
          <a:xfrm>
            <a:off x="919374" y="274638"/>
            <a:ext cx="11951865" cy="1570186"/>
          </a:xfrm>
        </p:spPr>
        <p:txBody>
          <a:bodyPr/>
          <a:lstStyle/>
          <a:p>
            <a:r>
              <a:rPr lang="en-US" cap="none" dirty="0"/>
              <a:t>Here you select an item as free tier and login, after login </a:t>
            </a:r>
            <a:r>
              <a:rPr lang="en-US" cap="none" dirty="0" err="1"/>
              <a:t>jenkins</a:t>
            </a:r>
            <a:r>
              <a:rPr lang="en-US" cap="none" dirty="0"/>
              <a:t>  </a:t>
            </a:r>
            <a:r>
              <a:rPr lang="en-US" cap="none" dirty="0" err="1"/>
              <a:t>goto</a:t>
            </a:r>
            <a:r>
              <a:rPr lang="en-US" cap="none" dirty="0"/>
              <a:t> </a:t>
            </a:r>
            <a:r>
              <a:rPr lang="en-US" cap="none" dirty="0" err="1"/>
              <a:t>excuteshell</a:t>
            </a:r>
            <a:r>
              <a:rPr lang="en-US" cap="none" dirty="0"/>
              <a:t> in build </a:t>
            </a:r>
            <a:r>
              <a:rPr lang="en-US" cap="none" dirty="0" err="1"/>
              <a:t>environmentand</a:t>
            </a:r>
            <a:r>
              <a:rPr lang="en-US" cap="none" dirty="0"/>
              <a:t> give the commands and deploy-job </a:t>
            </a:r>
            <a:endParaRPr lang="en-IN" cap="none" dirty="0"/>
          </a:p>
        </p:txBody>
      </p:sp>
    </p:spTree>
    <p:extLst>
      <p:ext uri="{BB962C8B-B14F-4D97-AF65-F5344CB8AC3E}">
        <p14:creationId xmlns:p14="http://schemas.microsoft.com/office/powerpoint/2010/main" val="3070796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387528" y="2161236"/>
            <a:ext cx="7936116" cy="4696764"/>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751290" y="2160436"/>
            <a:ext cx="6984776" cy="4220892"/>
          </a:xfrm>
        </p:spPr>
      </p:pic>
    </p:spTree>
    <p:extLst>
      <p:ext uri="{BB962C8B-B14F-4D97-AF65-F5344CB8AC3E}">
        <p14:creationId xmlns:p14="http://schemas.microsoft.com/office/powerpoint/2010/main" val="2631658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US" dirty="0"/>
              <a:t>Open an </a:t>
            </a:r>
            <a:r>
              <a:rPr lang="en-US" dirty="0" err="1"/>
              <a:t>aws</a:t>
            </a:r>
            <a:r>
              <a:rPr lang="en-US" dirty="0"/>
              <a:t> console management and login with </a:t>
            </a:r>
            <a:r>
              <a:rPr lang="en-US" dirty="0" err="1"/>
              <a:t>aws</a:t>
            </a:r>
            <a:r>
              <a:rPr lang="en-US" dirty="0"/>
              <a:t> account  credentials </a:t>
            </a:r>
          </a:p>
          <a:p>
            <a:r>
              <a:rPr lang="en-US" dirty="0"/>
              <a:t>In the console home search an ec2 service open it and launch an instance with t2 .micro and </a:t>
            </a:r>
            <a:r>
              <a:rPr lang="en-US" dirty="0" err="1"/>
              <a:t>sg</a:t>
            </a:r>
            <a:r>
              <a:rPr lang="en-US" dirty="0"/>
              <a:t> with port numbers 80,22 and 8080 for </a:t>
            </a:r>
            <a:r>
              <a:rPr lang="en-US" dirty="0" err="1"/>
              <a:t>jenkins</a:t>
            </a:r>
            <a:r>
              <a:rPr lang="en-IN" dirty="0"/>
              <a:t>  and  instance name is pipeline  </a:t>
            </a:r>
            <a:endParaRPr lang="en-US" dirty="0"/>
          </a:p>
        </p:txBody>
      </p:sp>
      <p:sp>
        <p:nvSpPr>
          <p:cNvPr id="5" name="Title 4"/>
          <p:cNvSpPr>
            <a:spLocks noGrp="1"/>
          </p:cNvSpPr>
          <p:nvPr>
            <p:ph type="ctrTitle"/>
          </p:nvPr>
        </p:nvSpPr>
        <p:spPr>
          <a:xfrm>
            <a:off x="558602" y="188640"/>
            <a:ext cx="11722021" cy="2569195"/>
          </a:xfrm>
        </p:spPr>
        <p:txBody>
          <a:bodyPr/>
          <a:lstStyle/>
          <a:p>
            <a:r>
              <a:rPr lang="en-US" dirty="0"/>
              <a:t> method 7 </a:t>
            </a:r>
            <a:br>
              <a:rPr lang="en-US" dirty="0"/>
            </a:br>
            <a:br>
              <a:rPr lang="en-US" dirty="0"/>
            </a:br>
            <a:r>
              <a:rPr lang="en-US" dirty="0">
                <a:solidFill>
                  <a:srgbClr val="00B0F0"/>
                </a:solidFill>
              </a:rPr>
              <a:t>build and deploy </a:t>
            </a:r>
            <a:r>
              <a:rPr lang="en-US" dirty="0" err="1">
                <a:solidFill>
                  <a:srgbClr val="00B0F0"/>
                </a:solidFill>
              </a:rPr>
              <a:t>wordpresss</a:t>
            </a:r>
            <a:r>
              <a:rPr lang="en-US" dirty="0">
                <a:solidFill>
                  <a:srgbClr val="00B0F0"/>
                </a:solidFill>
              </a:rPr>
              <a:t> application in pipeline method by using </a:t>
            </a:r>
            <a:r>
              <a:rPr lang="en-US" dirty="0" err="1">
                <a:solidFill>
                  <a:srgbClr val="00B0F0"/>
                </a:solidFill>
              </a:rPr>
              <a:t>jenkins,git</a:t>
            </a:r>
            <a:r>
              <a:rPr lang="en-US" dirty="0">
                <a:solidFill>
                  <a:srgbClr val="00B0F0"/>
                </a:solidFill>
              </a:rPr>
              <a:t> and </a:t>
            </a:r>
            <a:r>
              <a:rPr lang="en-US" dirty="0" err="1">
                <a:solidFill>
                  <a:srgbClr val="00B0F0"/>
                </a:solidFill>
              </a:rPr>
              <a:t>github</a:t>
            </a:r>
            <a:r>
              <a:rPr lang="en-US" dirty="0">
                <a:solidFill>
                  <a:srgbClr val="00B0F0"/>
                </a:solidFill>
              </a:rPr>
              <a:t> tools and apply build triggering </a:t>
            </a:r>
            <a:endParaRPr lang="en-IN" dirty="0">
              <a:solidFill>
                <a:srgbClr val="00B0F0"/>
              </a:solidFill>
            </a:endParaRPr>
          </a:p>
        </p:txBody>
      </p:sp>
    </p:spTree>
    <p:extLst>
      <p:ext uri="{BB962C8B-B14F-4D97-AF65-F5344CB8AC3E}">
        <p14:creationId xmlns:p14="http://schemas.microsoft.com/office/powerpoint/2010/main" val="1941206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919163" y="1826047"/>
            <a:ext cx="5630862" cy="3663106"/>
          </a:xfrm>
        </p:spPr>
      </p:pic>
      <p:pic>
        <p:nvPicPr>
          <p:cNvPr id="16" name="Content Placeholder 15"/>
          <p:cNvPicPr>
            <a:picLocks noGrp="1" noChangeAspect="1"/>
          </p:cNvPicPr>
          <p:nvPr>
            <p:ph sz="quarter" idx="14"/>
          </p:nvPr>
        </p:nvPicPr>
        <p:blipFill>
          <a:blip r:embed="rId4" cstate="print">
            <a:extLst>
              <a:ext uri="{28A0092B-C50C-407E-A947-70E740481C1C}">
                <a14:useLocalDpi xmlns:a14="http://schemas.microsoft.com/office/drawing/2010/main" val="0"/>
              </a:ext>
            </a:extLst>
          </a:blip>
          <a:stretch>
            <a:fillRect/>
          </a:stretch>
        </p:blipFill>
        <p:spPr>
          <a:xfrm>
            <a:off x="7240588" y="1826047"/>
            <a:ext cx="5630862" cy="3663106"/>
          </a:xfrm>
        </p:spPr>
      </p:pic>
      <p:sp>
        <p:nvSpPr>
          <p:cNvPr id="3" name="Title 2"/>
          <p:cNvSpPr>
            <a:spLocks noGrp="1"/>
          </p:cNvSpPr>
          <p:nvPr>
            <p:ph type="title"/>
          </p:nvPr>
        </p:nvSpPr>
        <p:spPr/>
        <p:txBody>
          <a:bodyPr/>
          <a:lstStyle/>
          <a:p>
            <a:r>
              <a:rPr lang="en-US" cap="none" dirty="0"/>
              <a:t>When you browse the public </a:t>
            </a:r>
            <a:r>
              <a:rPr lang="en-US" cap="none" dirty="0" err="1"/>
              <a:t>ip</a:t>
            </a:r>
            <a:r>
              <a:rPr lang="en-US" cap="none" dirty="0"/>
              <a:t> of an instance for </a:t>
            </a:r>
            <a:r>
              <a:rPr lang="en-US" cap="none" dirty="0" err="1"/>
              <a:t>jenkins</a:t>
            </a:r>
            <a:r>
              <a:rPr lang="en-US" cap="none" dirty="0"/>
              <a:t> you have given 8080 along with public </a:t>
            </a:r>
            <a:r>
              <a:rPr lang="en-US" cap="none" dirty="0" err="1"/>
              <a:t>ip</a:t>
            </a:r>
            <a:endParaRPr lang="en-IN" dirty="0"/>
          </a:p>
        </p:txBody>
      </p:sp>
    </p:spTree>
    <p:extLst>
      <p:ext uri="{BB962C8B-B14F-4D97-AF65-F5344CB8AC3E}">
        <p14:creationId xmlns:p14="http://schemas.microsoft.com/office/powerpoint/2010/main" val="2831969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695506" y="3024952"/>
            <a:ext cx="5630862" cy="3428384"/>
          </a:xfrm>
        </p:spPr>
      </p:pic>
      <p:pic>
        <p:nvPicPr>
          <p:cNvPr id="12" name="Content Placeholder 11"/>
          <p:cNvPicPr>
            <a:picLocks noGrp="1" noChangeAspect="1"/>
          </p:cNvPicPr>
          <p:nvPr>
            <p:ph sz="quarter" idx="13"/>
          </p:nvPr>
        </p:nvPicPr>
        <p:blipFill>
          <a:blip r:embed="rId4" cstate="print">
            <a:extLst>
              <a:ext uri="{28A0092B-C50C-407E-A947-70E740481C1C}">
                <a14:useLocalDpi xmlns:a14="http://schemas.microsoft.com/office/drawing/2010/main" val="0"/>
              </a:ext>
            </a:extLst>
          </a:blip>
          <a:stretch>
            <a:fillRect/>
          </a:stretch>
        </p:blipFill>
        <p:spPr>
          <a:xfrm>
            <a:off x="8335466" y="-315416"/>
            <a:ext cx="5630862" cy="3081990"/>
          </a:xfr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0690" y="2348880"/>
            <a:ext cx="6446448" cy="3528392"/>
          </a:xfrm>
          <a:prstGeom prst="rect">
            <a:avLst/>
          </a:prstGeom>
        </p:spPr>
      </p:pic>
      <p:sp>
        <p:nvSpPr>
          <p:cNvPr id="2" name="TextBox 1"/>
          <p:cNvSpPr txBox="1"/>
          <p:nvPr/>
        </p:nvSpPr>
        <p:spPr>
          <a:xfrm>
            <a:off x="270570" y="404664"/>
            <a:ext cx="7920880" cy="830997"/>
          </a:xfrm>
          <a:prstGeom prst="rect">
            <a:avLst/>
          </a:prstGeom>
          <a:noFill/>
        </p:spPr>
        <p:txBody>
          <a:bodyPr wrap="square" rtlCol="0">
            <a:spAutoFit/>
          </a:bodyPr>
          <a:lstStyle/>
          <a:p>
            <a:r>
              <a:rPr lang="en-US" sz="2400" dirty="0"/>
              <a:t>When you browse the public </a:t>
            </a:r>
            <a:r>
              <a:rPr lang="en-US" sz="2400" dirty="0" err="1"/>
              <a:t>ip</a:t>
            </a:r>
            <a:r>
              <a:rPr lang="en-US" sz="2400" dirty="0"/>
              <a:t> of an instance for </a:t>
            </a:r>
            <a:r>
              <a:rPr lang="en-US" sz="2400" dirty="0" err="1"/>
              <a:t>jenkins</a:t>
            </a:r>
            <a:r>
              <a:rPr lang="en-US" sz="2400" dirty="0"/>
              <a:t>  you have given 8080 along with public </a:t>
            </a:r>
            <a:r>
              <a:rPr lang="en-US" sz="2400" dirty="0" err="1"/>
              <a:t>ip</a:t>
            </a:r>
            <a:r>
              <a:rPr lang="en-US" sz="2400" dirty="0"/>
              <a:t> when you browse in </a:t>
            </a:r>
            <a:r>
              <a:rPr lang="en-US" sz="2400" dirty="0" err="1"/>
              <a:t>newtab</a:t>
            </a:r>
            <a:endParaRPr lang="en-IN" sz="2400" dirty="0"/>
          </a:p>
        </p:txBody>
      </p:sp>
    </p:spTree>
    <p:extLst>
      <p:ext uri="{BB962C8B-B14F-4D97-AF65-F5344CB8AC3E}">
        <p14:creationId xmlns:p14="http://schemas.microsoft.com/office/powerpoint/2010/main" val="4003292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6607274" y="1700808"/>
            <a:ext cx="6308104" cy="4585320"/>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737542" y="2492896"/>
            <a:ext cx="7226764" cy="4592405"/>
          </a:xfrm>
        </p:spPr>
      </p:pic>
      <p:sp>
        <p:nvSpPr>
          <p:cNvPr id="2" name="TextBox 1"/>
          <p:cNvSpPr txBox="1"/>
          <p:nvPr/>
        </p:nvSpPr>
        <p:spPr>
          <a:xfrm>
            <a:off x="342578" y="459336"/>
            <a:ext cx="7128792" cy="954107"/>
          </a:xfrm>
          <a:prstGeom prst="rect">
            <a:avLst/>
          </a:prstGeom>
          <a:noFill/>
        </p:spPr>
        <p:txBody>
          <a:bodyPr wrap="square" rtlCol="0">
            <a:spAutoFit/>
          </a:bodyPr>
          <a:lstStyle/>
          <a:p>
            <a:r>
              <a:rPr lang="en-US" sz="2800" dirty="0"/>
              <a:t>After unlocking </a:t>
            </a:r>
            <a:r>
              <a:rPr lang="en-US" sz="2800" dirty="0" err="1"/>
              <a:t>jenkins</a:t>
            </a:r>
            <a:r>
              <a:rPr lang="en-US" sz="2800" dirty="0"/>
              <a:t>  you installed suggested plugins  and  login with credentials</a:t>
            </a:r>
            <a:endParaRPr lang="en-IN" sz="2800" dirty="0"/>
          </a:p>
        </p:txBody>
      </p:sp>
    </p:spTree>
    <p:extLst>
      <p:ext uri="{BB962C8B-B14F-4D97-AF65-F5344CB8AC3E}">
        <p14:creationId xmlns:p14="http://schemas.microsoft.com/office/powerpoint/2010/main" val="3742392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298504" y="1700808"/>
            <a:ext cx="6903310" cy="4896544"/>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414586" y="2492891"/>
            <a:ext cx="6912000" cy="4393078"/>
          </a:xfrm>
        </p:spPr>
      </p:pic>
    </p:spTree>
    <p:extLst>
      <p:ext uri="{BB962C8B-B14F-4D97-AF65-F5344CB8AC3E}">
        <p14:creationId xmlns:p14="http://schemas.microsoft.com/office/powerpoint/2010/main" val="35679417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0" y="1844824"/>
            <a:ext cx="7255346" cy="4536504"/>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7543378" y="1654139"/>
            <a:ext cx="6552728" cy="5087229"/>
          </a:xfrm>
        </p:spPr>
      </p:pic>
      <p:sp>
        <p:nvSpPr>
          <p:cNvPr id="4" name="Title 3"/>
          <p:cNvSpPr>
            <a:spLocks noGrp="1"/>
          </p:cNvSpPr>
          <p:nvPr>
            <p:ph type="title"/>
          </p:nvPr>
        </p:nvSpPr>
        <p:spPr>
          <a:xfrm>
            <a:off x="486594" y="0"/>
            <a:ext cx="11951865" cy="1517030"/>
          </a:xfrm>
        </p:spPr>
        <p:txBody>
          <a:bodyPr/>
          <a:lstStyle/>
          <a:p>
            <a:pPr marL="457200" indent="-457200">
              <a:buFont typeface="Arial" pitchFamily="34" charset="0"/>
              <a:buChar char="•"/>
            </a:pPr>
            <a:r>
              <a:rPr lang="en-US" sz="2400" cap="none" dirty="0"/>
              <a:t>Select the </a:t>
            </a:r>
            <a:r>
              <a:rPr lang="en-US" sz="2400" cap="none" dirty="0" err="1"/>
              <a:t>git</a:t>
            </a:r>
            <a:r>
              <a:rPr lang="en-US" sz="2400" cap="none" dirty="0"/>
              <a:t> in source code management and paste the </a:t>
            </a:r>
            <a:r>
              <a:rPr lang="en-US" sz="2400" cap="none" dirty="0" err="1"/>
              <a:t>url</a:t>
            </a:r>
            <a:r>
              <a:rPr lang="en-US" sz="2400" cap="none" dirty="0"/>
              <a:t> in repository </a:t>
            </a:r>
            <a:r>
              <a:rPr lang="en-US" sz="2400" cap="none" dirty="0" err="1"/>
              <a:t>url</a:t>
            </a:r>
            <a:r>
              <a:rPr lang="en-US" sz="2400" cap="none" dirty="0"/>
              <a:t> </a:t>
            </a:r>
            <a:br>
              <a:rPr lang="en-US" sz="2400" cap="none" dirty="0"/>
            </a:br>
            <a:r>
              <a:rPr lang="en-US" sz="2400" cap="none" dirty="0"/>
              <a:t>and select branch to build    [*/main] and next click on save  </a:t>
            </a:r>
            <a:br>
              <a:rPr lang="en-US" sz="2400" cap="none" dirty="0"/>
            </a:br>
            <a:r>
              <a:rPr lang="en-US" sz="2400" cap="none" dirty="0"/>
              <a:t>create an new item and build now</a:t>
            </a:r>
            <a:br>
              <a:rPr lang="en-US" sz="2400" cap="none" dirty="0"/>
            </a:br>
            <a:r>
              <a:rPr lang="en-US" sz="2400" cap="none" dirty="0"/>
              <a:t>open the clone job and build triggers and check the </a:t>
            </a:r>
            <a:r>
              <a:rPr lang="en-US" sz="2400" cap="none" dirty="0">
                <a:solidFill>
                  <a:srgbClr val="FFFF00"/>
                </a:solidFill>
              </a:rPr>
              <a:t>POLL SCM </a:t>
            </a:r>
            <a:r>
              <a:rPr lang="en-US" sz="2400" cap="none" dirty="0"/>
              <a:t>you have given  five stars*</a:t>
            </a:r>
            <a:endParaRPr lang="en-IN" sz="2400" cap="none" dirty="0"/>
          </a:p>
        </p:txBody>
      </p:sp>
    </p:spTree>
    <p:extLst>
      <p:ext uri="{BB962C8B-B14F-4D97-AF65-F5344CB8AC3E}">
        <p14:creationId xmlns:p14="http://schemas.microsoft.com/office/powerpoint/2010/main" val="3553334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6607274" y="1988840"/>
            <a:ext cx="7272807" cy="4752528"/>
          </a:xfrm>
        </p:spPr>
      </p:pic>
      <p:sp>
        <p:nvSpPr>
          <p:cNvPr id="2" name="Title 1"/>
          <p:cNvSpPr>
            <a:spLocks noGrp="1"/>
          </p:cNvSpPr>
          <p:nvPr>
            <p:ph type="title"/>
          </p:nvPr>
        </p:nvSpPr>
        <p:spPr>
          <a:xfrm>
            <a:off x="1782738" y="35150"/>
            <a:ext cx="7272076" cy="724942"/>
          </a:xfrm>
        </p:spPr>
        <p:txBody>
          <a:bodyPr/>
          <a:lstStyle/>
          <a:p>
            <a:r>
              <a:rPr lang="en-US" dirty="0"/>
              <a:t>Triggering using build periodically </a:t>
            </a:r>
            <a:endParaRPr lang="en-IN" dirty="0"/>
          </a:p>
        </p:txBody>
      </p:sp>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0" y="2209800"/>
            <a:ext cx="6492109" cy="4648200"/>
          </a:xfrm>
        </p:spPr>
      </p:pic>
      <p:sp>
        <p:nvSpPr>
          <p:cNvPr id="3" name="TextBox 2"/>
          <p:cNvSpPr txBox="1"/>
          <p:nvPr/>
        </p:nvSpPr>
        <p:spPr>
          <a:xfrm>
            <a:off x="918642" y="1052736"/>
            <a:ext cx="9289032" cy="584775"/>
          </a:xfrm>
          <a:prstGeom prst="rect">
            <a:avLst/>
          </a:prstGeom>
          <a:noFill/>
        </p:spPr>
        <p:txBody>
          <a:bodyPr wrap="square" rtlCol="0">
            <a:spAutoFit/>
          </a:bodyPr>
          <a:lstStyle/>
          <a:p>
            <a:r>
              <a:rPr lang="en-US" dirty="0"/>
              <a:t>Open the clone job and check configure build periodically and enter   [* * * * *] in the schedule </a:t>
            </a:r>
          </a:p>
          <a:p>
            <a:endParaRPr lang="en-IN" dirty="0"/>
          </a:p>
        </p:txBody>
      </p:sp>
    </p:spTree>
    <p:extLst>
      <p:ext uri="{BB962C8B-B14F-4D97-AF65-F5344CB8AC3E}">
        <p14:creationId xmlns:p14="http://schemas.microsoft.com/office/powerpoint/2010/main" val="702775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78682" y="1628800"/>
            <a:ext cx="6422034" cy="4680520"/>
          </a:xfrm>
        </p:spPr>
      </p:pic>
      <p:pic>
        <p:nvPicPr>
          <p:cNvPr id="7" name="Content Placeholder 6"/>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615386" y="1628800"/>
            <a:ext cx="6262739" cy="4220091"/>
          </a:xfrm>
        </p:spPr>
      </p:pic>
      <p:sp>
        <p:nvSpPr>
          <p:cNvPr id="18" name="Title 17"/>
          <p:cNvSpPr>
            <a:spLocks noGrp="1"/>
          </p:cNvSpPr>
          <p:nvPr>
            <p:ph type="title"/>
          </p:nvPr>
        </p:nvSpPr>
        <p:spPr>
          <a:xfrm>
            <a:off x="1926754" y="476672"/>
            <a:ext cx="10801200" cy="1143000"/>
          </a:xfrm>
        </p:spPr>
        <p:txBody>
          <a:bodyPr>
            <a:normAutofit/>
          </a:bodyPr>
          <a:lstStyle/>
          <a:p>
            <a:pPr marL="457200" indent="-457200">
              <a:buFont typeface="Wingdings" pitchFamily="2" charset="2"/>
              <a:buChar char="§"/>
            </a:pPr>
            <a:r>
              <a:rPr lang="en-US" sz="2000" cap="none" dirty="0"/>
              <a:t>We are giving storage and allocated storage by default it given 20 GB if we want change it as we needed</a:t>
            </a:r>
            <a:br>
              <a:rPr lang="en-US" sz="2000" cap="none" dirty="0"/>
            </a:br>
            <a:r>
              <a:rPr lang="en-US" sz="2000" cap="none" dirty="0"/>
              <a:t>next we are giving instance name and credential username &amp; master password</a:t>
            </a:r>
            <a:endParaRPr lang="en-IN" sz="2000" cap="none" dirty="0"/>
          </a:p>
        </p:txBody>
      </p:sp>
    </p:spTree>
    <p:extLst>
      <p:ext uri="{BB962C8B-B14F-4D97-AF65-F5344CB8AC3E}">
        <p14:creationId xmlns:p14="http://schemas.microsoft.com/office/powerpoint/2010/main" val="32778951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4"/>
          </p:nvPr>
        </p:nvSpPr>
        <p:spPr>
          <a:xfrm>
            <a:off x="1422698" y="2348880"/>
            <a:ext cx="5631167" cy="3505200"/>
          </a:xfrm>
        </p:spPr>
        <p:txBody>
          <a:bodyPr/>
          <a:lstStyle/>
          <a:p>
            <a:endParaRPr lang="en-IN" dirty="0"/>
          </a:p>
          <a:p>
            <a:endParaRPr lang="en-IN" dirty="0"/>
          </a:p>
        </p:txBody>
      </p:sp>
      <p:pic>
        <p:nvPicPr>
          <p:cNvPr id="7" name="Content Placeholder 7"/>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7759402" y="2355669"/>
            <a:ext cx="6811218" cy="4284000"/>
          </a:xfrm>
        </p:spPr>
      </p:pic>
      <p:sp>
        <p:nvSpPr>
          <p:cNvPr id="8" name="Title 7"/>
          <p:cNvSpPr>
            <a:spLocks noGrp="1"/>
          </p:cNvSpPr>
          <p:nvPr>
            <p:ph type="title"/>
          </p:nvPr>
        </p:nvSpPr>
        <p:spPr/>
        <p:txBody>
          <a:bodyPr/>
          <a:lstStyle/>
          <a:p>
            <a:r>
              <a:rPr lang="en-US" cap="none" dirty="0"/>
              <a:t>Here we can see up stream project as </a:t>
            </a:r>
            <a:r>
              <a:rPr lang="en-US" cap="none" dirty="0">
                <a:solidFill>
                  <a:srgbClr val="00B050"/>
                </a:solidFill>
              </a:rPr>
              <a:t>clone-job</a:t>
            </a:r>
            <a:r>
              <a:rPr lang="en-US" cap="none" dirty="0"/>
              <a:t> and  downstream project as </a:t>
            </a:r>
            <a:r>
              <a:rPr lang="en-US" cap="none" dirty="0">
                <a:solidFill>
                  <a:srgbClr val="00B050"/>
                </a:solidFill>
              </a:rPr>
              <a:t>build-job</a:t>
            </a:r>
            <a:endParaRPr lang="en-IN" cap="none" dirty="0">
              <a:solidFill>
                <a:srgbClr val="00B050"/>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 y="2348880"/>
            <a:ext cx="7269126"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5321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          Triggering using   </a:t>
            </a:r>
            <a:r>
              <a:rPr lang="en-US" dirty="0" err="1"/>
              <a:t>git</a:t>
            </a:r>
            <a:r>
              <a:rPr lang="en-US" dirty="0"/>
              <a:t>  </a:t>
            </a:r>
            <a:r>
              <a:rPr lang="en-US" dirty="0" err="1"/>
              <a:t>webhooks</a:t>
            </a:r>
            <a:r>
              <a:rPr lang="en-US" dirty="0"/>
              <a:t> </a:t>
            </a:r>
            <a:endParaRPr lang="en-IN" dirty="0"/>
          </a:p>
        </p:txBody>
      </p:sp>
      <p:sp>
        <p:nvSpPr>
          <p:cNvPr id="13" name="TextBox 12"/>
          <p:cNvSpPr txBox="1"/>
          <p:nvPr/>
        </p:nvSpPr>
        <p:spPr>
          <a:xfrm>
            <a:off x="702618" y="1671156"/>
            <a:ext cx="6624736" cy="1200329"/>
          </a:xfrm>
          <a:prstGeom prst="rect">
            <a:avLst/>
          </a:prstGeom>
          <a:noFill/>
        </p:spPr>
        <p:txBody>
          <a:bodyPr wrap="square" rtlCol="0">
            <a:spAutoFit/>
          </a:bodyPr>
          <a:lstStyle/>
          <a:p>
            <a:r>
              <a:rPr lang="en-US" sz="1800" dirty="0"/>
              <a:t>.To create </a:t>
            </a:r>
            <a:r>
              <a:rPr lang="en-US" sz="1800" dirty="0" err="1"/>
              <a:t>webhook</a:t>
            </a:r>
            <a:r>
              <a:rPr lang="en-US" sz="1800" dirty="0"/>
              <a:t>  open GITHUB repo and click on repo settings </a:t>
            </a:r>
          </a:p>
          <a:p>
            <a:r>
              <a:rPr lang="en-US" sz="1800" dirty="0"/>
              <a:t>. Click on WEBHOOK and ADD  WEBHOOK </a:t>
            </a:r>
          </a:p>
          <a:p>
            <a:r>
              <a:rPr lang="en-US" sz="1800" dirty="0"/>
              <a:t>.paste the URL of </a:t>
            </a:r>
            <a:r>
              <a:rPr lang="en-US" sz="1800" dirty="0" err="1"/>
              <a:t>jenkins</a:t>
            </a:r>
            <a:r>
              <a:rPr lang="en-US" sz="1800" dirty="0"/>
              <a:t> along with / </a:t>
            </a:r>
            <a:r>
              <a:rPr lang="en-US" sz="1800" dirty="0" err="1"/>
              <a:t>github-webhook</a:t>
            </a:r>
            <a:r>
              <a:rPr lang="en-US" sz="1800" dirty="0"/>
              <a:t>  at the end </a:t>
            </a:r>
          </a:p>
          <a:p>
            <a:r>
              <a:rPr lang="en-US" sz="1800" dirty="0"/>
              <a:t>.in content  select an</a:t>
            </a:r>
            <a:r>
              <a:rPr lang="en-US" sz="1800" dirty="0">
                <a:solidFill>
                  <a:srgbClr val="00B0F0"/>
                </a:solidFill>
              </a:rPr>
              <a:t> application/</a:t>
            </a:r>
            <a:r>
              <a:rPr lang="en-US" sz="1800" dirty="0" err="1">
                <a:solidFill>
                  <a:srgbClr val="00B0F0"/>
                </a:solidFill>
              </a:rPr>
              <a:t>json</a:t>
            </a:r>
            <a:r>
              <a:rPr lang="en-US" sz="1800" dirty="0">
                <a:solidFill>
                  <a:srgbClr val="00B0F0"/>
                </a:solidFill>
              </a:rPr>
              <a:t>  </a:t>
            </a:r>
            <a:r>
              <a:rPr lang="en-US" sz="1800" dirty="0"/>
              <a:t>type and add </a:t>
            </a:r>
            <a:endParaRPr lang="en-IN" sz="1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9082" y="3076688"/>
            <a:ext cx="8164413" cy="3801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8798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064" y="2996952"/>
            <a:ext cx="6819234"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067" y="2852936"/>
            <a:ext cx="6752930" cy="42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710730" y="332656"/>
            <a:ext cx="6264696" cy="2185214"/>
          </a:xfrm>
          <a:prstGeom prst="rect">
            <a:avLst/>
          </a:prstGeom>
          <a:noFill/>
        </p:spPr>
        <p:txBody>
          <a:bodyPr wrap="square" rtlCol="0">
            <a:spAutoFit/>
          </a:bodyPr>
          <a:lstStyle/>
          <a:p>
            <a:r>
              <a:rPr lang="en-US" sz="2400" dirty="0"/>
              <a:t>.Here we can see </a:t>
            </a:r>
            <a:r>
              <a:rPr lang="en-US" sz="2400" dirty="0" err="1"/>
              <a:t>webhook</a:t>
            </a:r>
            <a:r>
              <a:rPr lang="en-US" sz="2400" dirty="0"/>
              <a:t> is created successfully</a:t>
            </a:r>
          </a:p>
          <a:p>
            <a:r>
              <a:rPr lang="en-US" sz="2400" dirty="0"/>
              <a:t>.After this first  clone-job built    and build-job  built  after clone job </a:t>
            </a:r>
          </a:p>
          <a:p>
            <a:r>
              <a:rPr lang="en-US" sz="2400" dirty="0"/>
              <a:t> </a:t>
            </a:r>
            <a:r>
              <a:rPr lang="en-US" sz="4000" dirty="0"/>
              <a:t>.</a:t>
            </a:r>
            <a:r>
              <a:rPr lang="en-US" sz="2400" dirty="0"/>
              <a:t>after build two jobs next browse the public </a:t>
            </a:r>
            <a:r>
              <a:rPr lang="en-US" sz="2400" dirty="0" err="1"/>
              <a:t>ip</a:t>
            </a:r>
            <a:r>
              <a:rPr lang="en-US" sz="2400" dirty="0"/>
              <a:t> of an instance we see </a:t>
            </a:r>
            <a:r>
              <a:rPr lang="en-US" sz="2400" dirty="0" err="1"/>
              <a:t>wordpress</a:t>
            </a:r>
            <a:r>
              <a:rPr lang="en-US" sz="2400" dirty="0"/>
              <a:t> open</a:t>
            </a:r>
            <a:endParaRPr lang="en-IN" sz="2400" dirty="0"/>
          </a:p>
        </p:txBody>
      </p:sp>
    </p:spTree>
    <p:extLst>
      <p:ext uri="{BB962C8B-B14F-4D97-AF65-F5344CB8AC3E}">
        <p14:creationId xmlns:p14="http://schemas.microsoft.com/office/powerpoint/2010/main" val="331006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255346" y="3573016"/>
            <a:ext cx="5572991" cy="3505200"/>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918642" y="3352800"/>
            <a:ext cx="5572991" cy="3505200"/>
          </a:xfrm>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1370" y="-243408"/>
            <a:ext cx="557212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1485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039322" y="3356992"/>
            <a:ext cx="5630862" cy="3010600"/>
          </a:xfrm>
        </p:spPr>
      </p:pic>
      <p:pic>
        <p:nvPicPr>
          <p:cNvPr id="5" name="Content Placeholder 4"/>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342578" y="3356992"/>
            <a:ext cx="5630862" cy="3011856"/>
          </a:xfrm>
        </p:spPr>
      </p:pic>
      <p:sp>
        <p:nvSpPr>
          <p:cNvPr id="4" name="Title 3"/>
          <p:cNvSpPr>
            <a:spLocks noGrp="1"/>
          </p:cNvSpPr>
          <p:nvPr>
            <p:ph type="title"/>
          </p:nvPr>
        </p:nvSpPr>
        <p:spPr>
          <a:xfrm>
            <a:off x="846634" y="44624"/>
            <a:ext cx="11951865" cy="1143000"/>
          </a:xfrm>
        </p:spPr>
        <p:txBody>
          <a:bodyPr>
            <a:normAutofit/>
          </a:bodyPr>
          <a:lstStyle/>
          <a:p>
            <a:r>
              <a:rPr lang="en-US" dirty="0"/>
              <a:t>                                                Method 8</a:t>
            </a:r>
            <a:br>
              <a:rPr lang="en-US" dirty="0"/>
            </a:br>
            <a:r>
              <a:rPr lang="en-US" dirty="0"/>
              <a:t>build and deploy </a:t>
            </a:r>
            <a:r>
              <a:rPr lang="en-US" dirty="0" err="1"/>
              <a:t>wordpress</a:t>
            </a:r>
            <a:r>
              <a:rPr lang="en-US" dirty="0"/>
              <a:t> application by using </a:t>
            </a:r>
            <a:r>
              <a:rPr lang="en-US" dirty="0" err="1"/>
              <a:t>terrafrm</a:t>
            </a:r>
            <a:endParaRPr lang="en-IN" dirty="0"/>
          </a:p>
        </p:txBody>
      </p:sp>
      <p:sp>
        <p:nvSpPr>
          <p:cNvPr id="2" name="TextBox 1"/>
          <p:cNvSpPr txBox="1"/>
          <p:nvPr/>
        </p:nvSpPr>
        <p:spPr>
          <a:xfrm>
            <a:off x="5095106" y="1278557"/>
            <a:ext cx="2232248" cy="461665"/>
          </a:xfrm>
          <a:prstGeom prst="rect">
            <a:avLst/>
          </a:prstGeom>
          <a:noFill/>
        </p:spPr>
        <p:txBody>
          <a:bodyPr wrap="square" rtlCol="0">
            <a:spAutoFit/>
          </a:bodyPr>
          <a:lstStyle/>
          <a:p>
            <a:r>
              <a:rPr lang="en-US" sz="2400" dirty="0">
                <a:solidFill>
                  <a:srgbClr val="00B0F0"/>
                </a:solidFill>
              </a:rPr>
              <a:t>PROCEDURE</a:t>
            </a:r>
            <a:endParaRPr lang="en-IN" sz="2400" dirty="0">
              <a:solidFill>
                <a:srgbClr val="00B0F0"/>
              </a:solidFill>
            </a:endParaRPr>
          </a:p>
        </p:txBody>
      </p:sp>
      <p:sp>
        <p:nvSpPr>
          <p:cNvPr id="3" name="TextBox 2"/>
          <p:cNvSpPr txBox="1"/>
          <p:nvPr/>
        </p:nvSpPr>
        <p:spPr>
          <a:xfrm>
            <a:off x="630610" y="2204864"/>
            <a:ext cx="7920880" cy="830997"/>
          </a:xfrm>
          <a:prstGeom prst="rect">
            <a:avLst/>
          </a:prstGeom>
          <a:noFill/>
        </p:spPr>
        <p:txBody>
          <a:bodyPr wrap="square" rtlCol="0">
            <a:spAutoFit/>
          </a:bodyPr>
          <a:lstStyle/>
          <a:p>
            <a:pPr marL="285750" indent="-285750">
              <a:buFont typeface="Arial" pitchFamily="34" charset="0"/>
              <a:buChar char="•"/>
            </a:pPr>
            <a:r>
              <a:rPr lang="en-US" dirty="0"/>
              <a:t>Open an </a:t>
            </a:r>
            <a:r>
              <a:rPr lang="en-US" dirty="0" err="1"/>
              <a:t>aws</a:t>
            </a:r>
            <a:r>
              <a:rPr lang="en-US" dirty="0"/>
              <a:t> console management and login with </a:t>
            </a:r>
            <a:r>
              <a:rPr lang="en-US" dirty="0" err="1"/>
              <a:t>aws</a:t>
            </a:r>
            <a:r>
              <a:rPr lang="en-US" dirty="0"/>
              <a:t> account details</a:t>
            </a:r>
          </a:p>
          <a:p>
            <a:pPr marL="285750" indent="-285750">
              <a:buFont typeface="Arial" pitchFamily="34" charset="0"/>
              <a:buChar char="•"/>
            </a:pPr>
            <a:r>
              <a:rPr lang="en-US" dirty="0"/>
              <a:t> select an instance as amazon </a:t>
            </a:r>
            <a:r>
              <a:rPr lang="en-US" dirty="0" err="1"/>
              <a:t>linux</a:t>
            </a:r>
            <a:r>
              <a:rPr lang="en-US" dirty="0"/>
              <a:t> 2</a:t>
            </a:r>
          </a:p>
          <a:p>
            <a:pPr marL="285750" indent="-285750">
              <a:buFont typeface="Arial" pitchFamily="34" charset="0"/>
              <a:buChar char="•"/>
            </a:pPr>
            <a:r>
              <a:rPr lang="en-US" dirty="0"/>
              <a:t>Launch an instance with t2.medium  and port with </a:t>
            </a:r>
            <a:r>
              <a:rPr lang="en-US" dirty="0">
                <a:solidFill>
                  <a:srgbClr val="00FF00"/>
                </a:solidFill>
              </a:rPr>
              <a:t>22 ,80 </a:t>
            </a:r>
            <a:r>
              <a:rPr lang="en-US" dirty="0"/>
              <a:t>and </a:t>
            </a:r>
            <a:endParaRPr lang="en-IN" dirty="0"/>
          </a:p>
        </p:txBody>
      </p:sp>
    </p:spTree>
    <p:extLst>
      <p:ext uri="{BB962C8B-B14F-4D97-AF65-F5344CB8AC3E}">
        <p14:creationId xmlns:p14="http://schemas.microsoft.com/office/powerpoint/2010/main" val="3744099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823298" y="116632"/>
            <a:ext cx="7204561" cy="3852000"/>
          </a:xfrm>
        </p:spPr>
      </p:pic>
      <p:pic>
        <p:nvPicPr>
          <p:cNvPr id="9218" name="Picture 2"/>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449510" y="2348880"/>
            <a:ext cx="7617488" cy="41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70570" y="764704"/>
            <a:ext cx="3960440" cy="830997"/>
          </a:xfrm>
          <a:prstGeom prst="rect">
            <a:avLst/>
          </a:prstGeom>
          <a:noFill/>
        </p:spPr>
        <p:txBody>
          <a:bodyPr wrap="square" rtlCol="0">
            <a:spAutoFit/>
          </a:bodyPr>
          <a:lstStyle/>
          <a:p>
            <a:r>
              <a:rPr lang="en-US" sz="2400" dirty="0"/>
              <a:t>Connect the instance with  terminal </a:t>
            </a:r>
            <a:endParaRPr lang="en-IN" sz="2400" dirty="0"/>
          </a:p>
        </p:txBody>
      </p:sp>
    </p:spTree>
    <p:extLst>
      <p:ext uri="{BB962C8B-B14F-4D97-AF65-F5344CB8AC3E}">
        <p14:creationId xmlns:p14="http://schemas.microsoft.com/office/powerpoint/2010/main" val="3521904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975426" y="1123384"/>
            <a:ext cx="5630862" cy="3081990"/>
          </a:xfr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50" y="3140968"/>
            <a:ext cx="6408712" cy="30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566714" y="0"/>
            <a:ext cx="5976664" cy="2246769"/>
          </a:xfrm>
          <a:prstGeom prst="rect">
            <a:avLst/>
          </a:prstGeom>
          <a:noFill/>
        </p:spPr>
        <p:txBody>
          <a:bodyPr wrap="square" rtlCol="0">
            <a:spAutoFit/>
          </a:bodyPr>
          <a:lstStyle/>
          <a:p>
            <a:r>
              <a:rPr lang="en-US" sz="2000" dirty="0"/>
              <a:t>After connect with terminal we need to install </a:t>
            </a:r>
            <a:r>
              <a:rPr lang="en-US" sz="2000" dirty="0" err="1"/>
              <a:t>terraform</a:t>
            </a:r>
            <a:r>
              <a:rPr lang="en-US" sz="2000" dirty="0"/>
              <a:t> with commands</a:t>
            </a:r>
          </a:p>
          <a:p>
            <a:r>
              <a:rPr lang="en-US" sz="2000" dirty="0"/>
              <a:t>.</a:t>
            </a:r>
            <a:r>
              <a:rPr lang="es-ES" sz="2000" dirty="0"/>
              <a:t> sudo </a:t>
            </a:r>
            <a:r>
              <a:rPr lang="es-ES" sz="2000" dirty="0" err="1"/>
              <a:t>yum</a:t>
            </a:r>
            <a:r>
              <a:rPr lang="es-ES" sz="2000" dirty="0"/>
              <a:t> </a:t>
            </a:r>
            <a:r>
              <a:rPr lang="es-ES" sz="2000" dirty="0" err="1"/>
              <a:t>install</a:t>
            </a:r>
            <a:r>
              <a:rPr lang="es-ES" sz="2000" dirty="0"/>
              <a:t> -y </a:t>
            </a:r>
            <a:r>
              <a:rPr lang="es-ES" sz="2000" dirty="0" err="1"/>
              <a:t>yum-utils</a:t>
            </a:r>
            <a:endParaRPr lang="es-ES" sz="2000" dirty="0"/>
          </a:p>
          <a:p>
            <a:r>
              <a:rPr lang="es-ES" sz="2000" dirty="0"/>
              <a:t>. sudo </a:t>
            </a:r>
            <a:r>
              <a:rPr lang="es-ES" sz="2000" dirty="0" err="1"/>
              <a:t>yum</a:t>
            </a:r>
            <a:r>
              <a:rPr lang="es-ES" sz="2000" dirty="0"/>
              <a:t>-</a:t>
            </a:r>
            <a:r>
              <a:rPr lang="es-ES" sz="2000" dirty="0" err="1"/>
              <a:t>config</a:t>
            </a:r>
            <a:r>
              <a:rPr lang="es-ES" sz="2000" dirty="0"/>
              <a:t>-manager --</a:t>
            </a:r>
            <a:r>
              <a:rPr lang="es-ES" sz="2000" dirty="0" err="1"/>
              <a:t>add</a:t>
            </a:r>
            <a:r>
              <a:rPr lang="es-ES" sz="2000" dirty="0"/>
              <a:t>-repo </a:t>
            </a:r>
            <a:r>
              <a:rPr lang="es-ES" sz="2000" dirty="0">
                <a:hlinkClick r:id="rId4"/>
              </a:rPr>
              <a:t>https://rpm.releases.hashicorp.com/AmazonLinux/hashicorp.repo</a:t>
            </a:r>
            <a:endParaRPr lang="es-ES" sz="2000" dirty="0"/>
          </a:p>
          <a:p>
            <a:r>
              <a:rPr lang="es-ES" sz="2000" dirty="0"/>
              <a:t>.sudo </a:t>
            </a:r>
            <a:r>
              <a:rPr lang="es-ES" sz="2000" dirty="0" err="1"/>
              <a:t>yum</a:t>
            </a:r>
            <a:r>
              <a:rPr lang="es-ES" sz="2000" dirty="0"/>
              <a:t> -y </a:t>
            </a:r>
            <a:r>
              <a:rPr lang="es-ES" sz="2000" dirty="0" err="1"/>
              <a:t>install</a:t>
            </a:r>
            <a:r>
              <a:rPr lang="es-ES" sz="2000" dirty="0"/>
              <a:t> </a:t>
            </a:r>
            <a:r>
              <a:rPr lang="es-ES" sz="2000" dirty="0" err="1"/>
              <a:t>terraform</a:t>
            </a:r>
            <a:endParaRPr lang="en-IN" sz="2000" dirty="0"/>
          </a:p>
        </p:txBody>
      </p:sp>
    </p:spTree>
    <p:extLst>
      <p:ext uri="{BB962C8B-B14F-4D97-AF65-F5344CB8AC3E}">
        <p14:creationId xmlns:p14="http://schemas.microsoft.com/office/powerpoint/2010/main" val="743603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98562" y="3078000"/>
            <a:ext cx="7066950" cy="3780000"/>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687380" y="188640"/>
            <a:ext cx="7498103" cy="4104000"/>
          </a:xfrm>
        </p:spPr>
      </p:pic>
      <p:sp>
        <p:nvSpPr>
          <p:cNvPr id="3" name="TextBox 2"/>
          <p:cNvSpPr txBox="1"/>
          <p:nvPr/>
        </p:nvSpPr>
        <p:spPr>
          <a:xfrm>
            <a:off x="198562" y="692696"/>
            <a:ext cx="6912768" cy="2308324"/>
          </a:xfrm>
          <a:prstGeom prst="rect">
            <a:avLst/>
          </a:prstGeom>
          <a:noFill/>
        </p:spPr>
        <p:txBody>
          <a:bodyPr wrap="square" rtlCol="0">
            <a:spAutoFit/>
          </a:bodyPr>
          <a:lstStyle/>
          <a:p>
            <a:r>
              <a:rPr lang="en-US" dirty="0"/>
              <a:t>Creating </a:t>
            </a:r>
            <a:r>
              <a:rPr lang="en-US" dirty="0" err="1"/>
              <a:t>terraform</a:t>
            </a:r>
            <a:r>
              <a:rPr lang="en-US" dirty="0"/>
              <a:t>  completely </a:t>
            </a:r>
          </a:p>
          <a:p>
            <a:r>
              <a:rPr lang="en-US" dirty="0"/>
              <a:t>.You have given AWS CONFIGURE and  create ACCESS KEY and SECRET KEY </a:t>
            </a:r>
          </a:p>
          <a:p>
            <a:r>
              <a:rPr lang="en-US" dirty="0"/>
              <a:t>.Now write the scripts and create files in </a:t>
            </a:r>
            <a:r>
              <a:rPr lang="en-US" dirty="0" err="1"/>
              <a:t>terraform</a:t>
            </a:r>
            <a:r>
              <a:rPr lang="en-US" dirty="0"/>
              <a:t>  and executes the scripts with </a:t>
            </a:r>
            <a:r>
              <a:rPr lang="en-US" dirty="0" err="1"/>
              <a:t>terraform</a:t>
            </a:r>
            <a:r>
              <a:rPr lang="en-US" dirty="0"/>
              <a:t> commands </a:t>
            </a:r>
          </a:p>
          <a:p>
            <a:r>
              <a:rPr lang="en-US" dirty="0" err="1">
                <a:solidFill>
                  <a:srgbClr val="FFC000"/>
                </a:solidFill>
              </a:rPr>
              <a:t>Terraform</a:t>
            </a:r>
            <a:r>
              <a:rPr lang="en-US" dirty="0">
                <a:solidFill>
                  <a:srgbClr val="FFC000"/>
                </a:solidFill>
              </a:rPr>
              <a:t> </a:t>
            </a:r>
            <a:r>
              <a:rPr lang="en-US" dirty="0" err="1">
                <a:solidFill>
                  <a:srgbClr val="FFC000"/>
                </a:solidFill>
              </a:rPr>
              <a:t>Init</a:t>
            </a:r>
            <a:r>
              <a:rPr lang="en-US" dirty="0">
                <a:solidFill>
                  <a:srgbClr val="FFC000"/>
                </a:solidFill>
              </a:rPr>
              <a:t> </a:t>
            </a:r>
          </a:p>
          <a:p>
            <a:r>
              <a:rPr lang="en-US" dirty="0">
                <a:solidFill>
                  <a:srgbClr val="FFC000"/>
                </a:solidFill>
              </a:rPr>
              <a:t> </a:t>
            </a:r>
            <a:r>
              <a:rPr lang="en-US" dirty="0" err="1">
                <a:solidFill>
                  <a:srgbClr val="FFC000"/>
                </a:solidFill>
              </a:rPr>
              <a:t>Terraform</a:t>
            </a:r>
            <a:r>
              <a:rPr lang="en-US" dirty="0">
                <a:solidFill>
                  <a:srgbClr val="FFC000"/>
                </a:solidFill>
              </a:rPr>
              <a:t> Validate </a:t>
            </a:r>
          </a:p>
          <a:p>
            <a:r>
              <a:rPr lang="en-US" dirty="0">
                <a:solidFill>
                  <a:srgbClr val="FFC000"/>
                </a:solidFill>
              </a:rPr>
              <a:t> </a:t>
            </a:r>
            <a:r>
              <a:rPr lang="en-US" dirty="0" err="1">
                <a:solidFill>
                  <a:srgbClr val="FFC000"/>
                </a:solidFill>
              </a:rPr>
              <a:t>Terraform</a:t>
            </a:r>
            <a:r>
              <a:rPr lang="en-US" dirty="0">
                <a:solidFill>
                  <a:srgbClr val="FFC000"/>
                </a:solidFill>
              </a:rPr>
              <a:t>  </a:t>
            </a:r>
            <a:r>
              <a:rPr lang="en-US" dirty="0" err="1">
                <a:solidFill>
                  <a:srgbClr val="FFC000"/>
                </a:solidFill>
              </a:rPr>
              <a:t>Fmt</a:t>
            </a:r>
            <a:r>
              <a:rPr lang="en-US" dirty="0">
                <a:solidFill>
                  <a:srgbClr val="FFC000"/>
                </a:solidFill>
              </a:rPr>
              <a:t> </a:t>
            </a:r>
          </a:p>
          <a:p>
            <a:r>
              <a:rPr lang="en-US" dirty="0">
                <a:solidFill>
                  <a:srgbClr val="FFC000"/>
                </a:solidFill>
              </a:rPr>
              <a:t> </a:t>
            </a:r>
            <a:r>
              <a:rPr lang="en-US" dirty="0" err="1">
                <a:solidFill>
                  <a:srgbClr val="FFC000"/>
                </a:solidFill>
              </a:rPr>
              <a:t>Terraform</a:t>
            </a:r>
            <a:r>
              <a:rPr lang="en-US" dirty="0">
                <a:solidFill>
                  <a:srgbClr val="FFC000"/>
                </a:solidFill>
              </a:rPr>
              <a:t> Plan </a:t>
            </a:r>
          </a:p>
          <a:p>
            <a:r>
              <a:rPr lang="en-US" dirty="0" err="1">
                <a:solidFill>
                  <a:srgbClr val="FFC000"/>
                </a:solidFill>
              </a:rPr>
              <a:t>Terraform</a:t>
            </a:r>
            <a:r>
              <a:rPr lang="en-US" dirty="0">
                <a:solidFill>
                  <a:srgbClr val="FFC000"/>
                </a:solidFill>
              </a:rPr>
              <a:t> Apply </a:t>
            </a:r>
            <a:endParaRPr lang="en-IN" dirty="0">
              <a:solidFill>
                <a:srgbClr val="FFC000"/>
              </a:solidFill>
            </a:endParaRPr>
          </a:p>
        </p:txBody>
      </p:sp>
    </p:spTree>
    <p:extLst>
      <p:ext uri="{BB962C8B-B14F-4D97-AF65-F5344CB8AC3E}">
        <p14:creationId xmlns:p14="http://schemas.microsoft.com/office/powerpoint/2010/main" val="2565940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0" y="2201961"/>
            <a:ext cx="7111330" cy="4035351"/>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242025" y="2161237"/>
            <a:ext cx="5627988" cy="2992726"/>
          </a:xfrm>
        </p:spPr>
      </p:pic>
      <p:sp>
        <p:nvSpPr>
          <p:cNvPr id="2" name="TextBox 1"/>
          <p:cNvSpPr txBox="1"/>
          <p:nvPr/>
        </p:nvSpPr>
        <p:spPr>
          <a:xfrm>
            <a:off x="1926754" y="548680"/>
            <a:ext cx="6840760" cy="1200329"/>
          </a:xfrm>
          <a:prstGeom prst="rect">
            <a:avLst/>
          </a:prstGeom>
          <a:noFill/>
        </p:spPr>
        <p:txBody>
          <a:bodyPr wrap="square" rtlCol="0">
            <a:spAutoFit/>
          </a:bodyPr>
          <a:lstStyle/>
          <a:p>
            <a:r>
              <a:rPr lang="en-US" sz="2400" dirty="0">
                <a:solidFill>
                  <a:schemeClr val="tx2">
                    <a:lumMod val="20000"/>
                    <a:lumOff val="80000"/>
                  </a:schemeClr>
                </a:solidFill>
              </a:rPr>
              <a:t>Here we can see  7 resources created </a:t>
            </a:r>
          </a:p>
          <a:p>
            <a:r>
              <a:rPr lang="en-US" sz="2400" dirty="0">
                <a:solidFill>
                  <a:schemeClr val="tx2">
                    <a:lumMod val="20000"/>
                    <a:lumOff val="80000"/>
                  </a:schemeClr>
                </a:solidFill>
              </a:rPr>
              <a:t>Next browse the public </a:t>
            </a:r>
            <a:r>
              <a:rPr lang="en-US" sz="2400" dirty="0" err="1">
                <a:solidFill>
                  <a:schemeClr val="tx2">
                    <a:lumMod val="20000"/>
                    <a:lumOff val="80000"/>
                  </a:schemeClr>
                </a:solidFill>
              </a:rPr>
              <a:t>ip</a:t>
            </a:r>
            <a:r>
              <a:rPr lang="en-US" sz="2400" dirty="0">
                <a:solidFill>
                  <a:schemeClr val="tx2">
                    <a:lumMod val="20000"/>
                    <a:lumOff val="80000"/>
                  </a:schemeClr>
                </a:solidFill>
              </a:rPr>
              <a:t> of an instance and you have seen the </a:t>
            </a:r>
            <a:r>
              <a:rPr lang="en-US" sz="2400" dirty="0" err="1">
                <a:solidFill>
                  <a:schemeClr val="tx2">
                    <a:lumMod val="20000"/>
                    <a:lumOff val="80000"/>
                  </a:schemeClr>
                </a:solidFill>
              </a:rPr>
              <a:t>wordpress</a:t>
            </a:r>
            <a:r>
              <a:rPr lang="en-US" sz="2400" dirty="0">
                <a:solidFill>
                  <a:schemeClr val="tx2">
                    <a:lumMod val="20000"/>
                    <a:lumOff val="80000"/>
                  </a:schemeClr>
                </a:solidFill>
              </a:rPr>
              <a:t> page  open</a:t>
            </a:r>
            <a:endParaRPr lang="en-IN" sz="2400" dirty="0">
              <a:solidFill>
                <a:schemeClr val="tx2">
                  <a:lumMod val="20000"/>
                  <a:lumOff val="80000"/>
                </a:schemeClr>
              </a:solidFill>
            </a:endParaRPr>
          </a:p>
        </p:txBody>
      </p:sp>
    </p:spTree>
    <p:extLst>
      <p:ext uri="{BB962C8B-B14F-4D97-AF65-F5344CB8AC3E}">
        <p14:creationId xmlns:p14="http://schemas.microsoft.com/office/powerpoint/2010/main" val="31282148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39522" y="2160436"/>
            <a:ext cx="7802018" cy="4148884"/>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615386" y="116632"/>
            <a:ext cx="5627988" cy="4320480"/>
          </a:xfrm>
        </p:spPr>
      </p:pic>
      <p:sp>
        <p:nvSpPr>
          <p:cNvPr id="2" name="TextBox 1"/>
          <p:cNvSpPr txBox="1"/>
          <p:nvPr/>
        </p:nvSpPr>
        <p:spPr>
          <a:xfrm>
            <a:off x="486594" y="620688"/>
            <a:ext cx="6264696" cy="830997"/>
          </a:xfrm>
          <a:prstGeom prst="rect">
            <a:avLst/>
          </a:prstGeom>
          <a:noFill/>
        </p:spPr>
        <p:txBody>
          <a:bodyPr wrap="square" rtlCol="0">
            <a:spAutoFit/>
          </a:bodyPr>
          <a:lstStyle/>
          <a:p>
            <a:r>
              <a:rPr lang="en-US" dirty="0"/>
              <a:t>Here login with credentials as we given information </a:t>
            </a:r>
          </a:p>
          <a:p>
            <a:r>
              <a:rPr lang="en-US" dirty="0"/>
              <a:t>Click on install </a:t>
            </a:r>
            <a:r>
              <a:rPr lang="en-US" dirty="0" err="1"/>
              <a:t>wordpress</a:t>
            </a:r>
            <a:r>
              <a:rPr lang="en-US" dirty="0"/>
              <a:t> </a:t>
            </a:r>
          </a:p>
          <a:p>
            <a:r>
              <a:rPr lang="en-US" dirty="0"/>
              <a:t>Login with username and password </a:t>
            </a:r>
            <a:endParaRPr lang="en-IN" dirty="0"/>
          </a:p>
        </p:txBody>
      </p:sp>
    </p:spTree>
    <p:extLst>
      <p:ext uri="{BB962C8B-B14F-4D97-AF65-F5344CB8AC3E}">
        <p14:creationId xmlns:p14="http://schemas.microsoft.com/office/powerpoint/2010/main" val="1138269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2142778" y="404664"/>
            <a:ext cx="6351463" cy="4752528"/>
          </a:xfrm>
        </p:spPr>
      </p:pic>
      <p:pic>
        <p:nvPicPr>
          <p:cNvPr id="8" name="Content Placeholder 7"/>
          <p:cNvPicPr>
            <a:picLocks noGrp="1" noChangeAspect="1"/>
          </p:cNvPicPr>
          <p:nvPr>
            <p:ph sz="quarter" idx="14"/>
          </p:nvPr>
        </p:nvPicPr>
        <p:blipFill>
          <a:blip r:embed="rId4" cstate="print">
            <a:extLst>
              <a:ext uri="{28A0092B-C50C-407E-A947-70E740481C1C}">
                <a14:useLocalDpi xmlns:a14="http://schemas.microsoft.com/office/drawing/2010/main" val="0"/>
              </a:ext>
            </a:extLst>
          </a:blip>
          <a:stretch>
            <a:fillRect/>
          </a:stretch>
        </p:blipFill>
        <p:spPr>
          <a:xfrm>
            <a:off x="8623498" y="1052736"/>
            <a:ext cx="5627988" cy="2992726"/>
          </a:xfrm>
        </p:spPr>
      </p:pic>
    </p:spTree>
    <p:extLst>
      <p:ext uri="{BB962C8B-B14F-4D97-AF65-F5344CB8AC3E}">
        <p14:creationId xmlns:p14="http://schemas.microsoft.com/office/powerpoint/2010/main" val="2330475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75124" y="764704"/>
            <a:ext cx="14567173" cy="5544616"/>
          </a:xfrm>
        </p:spPr>
      </p:pic>
    </p:spTree>
    <p:extLst>
      <p:ext uri="{BB962C8B-B14F-4D97-AF65-F5344CB8AC3E}">
        <p14:creationId xmlns:p14="http://schemas.microsoft.com/office/powerpoint/2010/main" val="2730753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7393680" y="586183"/>
            <a:ext cx="5627988" cy="2992726"/>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02618" y="4365104"/>
            <a:ext cx="5627988" cy="2992726"/>
          </a:xfrm>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10" y="594266"/>
            <a:ext cx="5627688"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1370" y="4131935"/>
            <a:ext cx="5627688"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flipH="1">
            <a:off x="8839522" y="3578909"/>
            <a:ext cx="1368152" cy="523220"/>
          </a:xfrm>
          <a:prstGeom prst="rect">
            <a:avLst/>
          </a:prstGeom>
          <a:noFill/>
        </p:spPr>
        <p:txBody>
          <a:bodyPr wrap="square" rtlCol="0">
            <a:spAutoFit/>
          </a:bodyPr>
          <a:lstStyle/>
          <a:p>
            <a:r>
              <a:rPr lang="en-US" sz="2800" dirty="0"/>
              <a:t>      </a:t>
            </a:r>
            <a:r>
              <a:rPr lang="en-US" sz="2800" dirty="0" err="1"/>
              <a:t>igw</a:t>
            </a:r>
            <a:endParaRPr lang="en-IN" sz="2800" dirty="0"/>
          </a:p>
        </p:txBody>
      </p:sp>
      <p:sp>
        <p:nvSpPr>
          <p:cNvPr id="3" name="TextBox 2"/>
          <p:cNvSpPr txBox="1"/>
          <p:nvPr/>
        </p:nvSpPr>
        <p:spPr>
          <a:xfrm flipH="1">
            <a:off x="2646834" y="3608715"/>
            <a:ext cx="1188894" cy="523220"/>
          </a:xfrm>
          <a:prstGeom prst="rect">
            <a:avLst/>
          </a:prstGeom>
          <a:noFill/>
        </p:spPr>
        <p:txBody>
          <a:bodyPr wrap="square" rtlCol="0">
            <a:spAutoFit/>
          </a:bodyPr>
          <a:lstStyle/>
          <a:p>
            <a:r>
              <a:rPr lang="en-US" sz="2800" dirty="0"/>
              <a:t>  </a:t>
            </a:r>
            <a:r>
              <a:rPr lang="en-US" sz="2800" dirty="0" err="1"/>
              <a:t>rtb</a:t>
            </a:r>
            <a:endParaRPr lang="en-IN" sz="2800" dirty="0"/>
          </a:p>
        </p:txBody>
      </p:sp>
      <p:sp>
        <p:nvSpPr>
          <p:cNvPr id="8" name="TextBox 7"/>
          <p:cNvSpPr txBox="1"/>
          <p:nvPr/>
        </p:nvSpPr>
        <p:spPr>
          <a:xfrm>
            <a:off x="1926754" y="27781"/>
            <a:ext cx="1746575" cy="523220"/>
          </a:xfrm>
          <a:prstGeom prst="rect">
            <a:avLst/>
          </a:prstGeom>
          <a:noFill/>
        </p:spPr>
        <p:txBody>
          <a:bodyPr wrap="square" rtlCol="0">
            <a:spAutoFit/>
          </a:bodyPr>
          <a:lstStyle/>
          <a:p>
            <a:r>
              <a:rPr lang="en-US" sz="2800" dirty="0">
                <a:solidFill>
                  <a:srgbClr val="FFC000"/>
                </a:solidFill>
              </a:rPr>
              <a:t>   </a:t>
            </a:r>
            <a:r>
              <a:rPr lang="en-US" sz="2800" dirty="0" err="1">
                <a:solidFill>
                  <a:srgbClr val="FFC000"/>
                </a:solidFill>
              </a:rPr>
              <a:t>vpc</a:t>
            </a:r>
            <a:endParaRPr lang="en-IN" sz="2800" dirty="0">
              <a:solidFill>
                <a:srgbClr val="FFC000"/>
              </a:solidFill>
            </a:endParaRPr>
          </a:p>
        </p:txBody>
      </p:sp>
      <p:sp>
        <p:nvSpPr>
          <p:cNvPr id="9" name="TextBox 8"/>
          <p:cNvSpPr txBox="1"/>
          <p:nvPr/>
        </p:nvSpPr>
        <p:spPr>
          <a:xfrm>
            <a:off x="8335466" y="67109"/>
            <a:ext cx="1368152" cy="523220"/>
          </a:xfrm>
          <a:prstGeom prst="rect">
            <a:avLst/>
          </a:prstGeom>
          <a:noFill/>
        </p:spPr>
        <p:txBody>
          <a:bodyPr wrap="square" rtlCol="0">
            <a:spAutoFit/>
          </a:bodyPr>
          <a:lstStyle/>
          <a:p>
            <a:r>
              <a:rPr lang="en-US" dirty="0"/>
              <a:t>  </a:t>
            </a:r>
            <a:r>
              <a:rPr lang="en-US" sz="2800" dirty="0">
                <a:solidFill>
                  <a:srgbClr val="00B050"/>
                </a:solidFill>
              </a:rPr>
              <a:t>subnets</a:t>
            </a:r>
            <a:endParaRPr lang="en-IN" sz="2800" dirty="0">
              <a:solidFill>
                <a:srgbClr val="00B050"/>
              </a:solidFill>
            </a:endParaRPr>
          </a:p>
        </p:txBody>
      </p:sp>
    </p:spTree>
    <p:extLst>
      <p:ext uri="{BB962C8B-B14F-4D97-AF65-F5344CB8AC3E}">
        <p14:creationId xmlns:p14="http://schemas.microsoft.com/office/powerpoint/2010/main" val="28057007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0650" y="30912"/>
            <a:ext cx="11951865" cy="1661046"/>
          </a:xfrm>
        </p:spPr>
        <p:txBody>
          <a:bodyPr>
            <a:normAutofit/>
          </a:bodyPr>
          <a:lstStyle/>
          <a:p>
            <a:r>
              <a:rPr lang="en-US" dirty="0"/>
              <a:t>                                               </a:t>
            </a:r>
            <a:r>
              <a:rPr lang="en-US" dirty="0">
                <a:solidFill>
                  <a:srgbClr val="FFC000"/>
                </a:solidFill>
              </a:rPr>
              <a:t>Method 9</a:t>
            </a:r>
            <a:br>
              <a:rPr lang="en-US" dirty="0"/>
            </a:br>
            <a:r>
              <a:rPr lang="en-US" dirty="0"/>
              <a:t> </a:t>
            </a:r>
            <a:r>
              <a:rPr lang="en-US" dirty="0">
                <a:solidFill>
                  <a:schemeClr val="tx1">
                    <a:lumMod val="95000"/>
                  </a:schemeClr>
                </a:solidFill>
              </a:rPr>
              <a:t>build and deploy  </a:t>
            </a:r>
            <a:r>
              <a:rPr lang="en-US" dirty="0" err="1">
                <a:solidFill>
                  <a:schemeClr val="tx1">
                    <a:lumMod val="95000"/>
                  </a:schemeClr>
                </a:solidFill>
              </a:rPr>
              <a:t>wordpress</a:t>
            </a:r>
            <a:r>
              <a:rPr lang="en-US" dirty="0">
                <a:solidFill>
                  <a:schemeClr val="tx1">
                    <a:lumMod val="95000"/>
                  </a:schemeClr>
                </a:solidFill>
              </a:rPr>
              <a:t> application by using </a:t>
            </a:r>
            <a:r>
              <a:rPr lang="en-US" dirty="0" err="1">
                <a:solidFill>
                  <a:schemeClr val="tx1">
                    <a:lumMod val="95000"/>
                  </a:schemeClr>
                </a:solidFill>
              </a:rPr>
              <a:t>jenkins</a:t>
            </a:r>
            <a:r>
              <a:rPr lang="en-US" dirty="0">
                <a:solidFill>
                  <a:schemeClr val="tx1">
                    <a:lumMod val="95000"/>
                  </a:schemeClr>
                </a:solidFill>
              </a:rPr>
              <a:t>,       </a:t>
            </a:r>
            <a:r>
              <a:rPr lang="en-US" dirty="0" err="1">
                <a:solidFill>
                  <a:schemeClr val="tx1">
                    <a:lumMod val="95000"/>
                  </a:schemeClr>
                </a:solidFill>
              </a:rPr>
              <a:t>git,github,and</a:t>
            </a:r>
            <a:r>
              <a:rPr lang="en-US" dirty="0">
                <a:solidFill>
                  <a:schemeClr val="tx1">
                    <a:lumMod val="95000"/>
                  </a:schemeClr>
                </a:solidFill>
              </a:rPr>
              <a:t> </a:t>
            </a:r>
            <a:r>
              <a:rPr lang="en-US" dirty="0" err="1">
                <a:solidFill>
                  <a:schemeClr val="tx1">
                    <a:lumMod val="95000"/>
                  </a:schemeClr>
                </a:solidFill>
              </a:rPr>
              <a:t>terraform</a:t>
            </a:r>
            <a:r>
              <a:rPr lang="en-US" dirty="0">
                <a:solidFill>
                  <a:schemeClr val="tx1">
                    <a:lumMod val="95000"/>
                  </a:schemeClr>
                </a:solidFill>
              </a:rPr>
              <a:t> </a:t>
            </a:r>
            <a:endParaRPr lang="en-IN" dirty="0">
              <a:solidFill>
                <a:schemeClr val="tx1">
                  <a:lumMod val="95000"/>
                </a:schemeClr>
              </a:solidFill>
            </a:endParaRPr>
          </a:p>
        </p:txBody>
      </p:sp>
      <p:sp>
        <p:nvSpPr>
          <p:cNvPr id="5" name="TextBox 4"/>
          <p:cNvSpPr txBox="1"/>
          <p:nvPr/>
        </p:nvSpPr>
        <p:spPr>
          <a:xfrm>
            <a:off x="846634" y="2348880"/>
            <a:ext cx="6768752" cy="830997"/>
          </a:xfrm>
          <a:prstGeom prst="rect">
            <a:avLst/>
          </a:prstGeom>
          <a:noFill/>
        </p:spPr>
        <p:txBody>
          <a:bodyPr wrap="square" rtlCol="0">
            <a:spAutoFit/>
          </a:bodyPr>
          <a:lstStyle/>
          <a:p>
            <a:r>
              <a:rPr lang="en-US" dirty="0"/>
              <a:t>Open an AWS console management and login with </a:t>
            </a:r>
            <a:r>
              <a:rPr lang="en-US" dirty="0" err="1"/>
              <a:t>aws</a:t>
            </a:r>
            <a:r>
              <a:rPr lang="en-US" dirty="0"/>
              <a:t> account details </a:t>
            </a:r>
          </a:p>
          <a:p>
            <a:r>
              <a:rPr lang="en-US" dirty="0"/>
              <a:t>Search ec2 and click on it and launch an instance with t2.micro and port 22 ,80 </a:t>
            </a:r>
          </a:p>
          <a:p>
            <a:r>
              <a:rPr lang="en-US" dirty="0"/>
              <a:t> launch an instance </a:t>
            </a:r>
            <a:endParaRPr lang="en-IN"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234" y="3284984"/>
            <a:ext cx="7391386" cy="39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706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20600" y="2161237"/>
            <a:ext cx="5627988" cy="2992726"/>
          </a:xfrm>
        </p:spPr>
      </p:pic>
      <p:pic>
        <p:nvPicPr>
          <p:cNvPr id="8" name="Content Placeholder 7"/>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242025" y="2161237"/>
            <a:ext cx="5627988" cy="2992726"/>
          </a:xfrm>
        </p:spPr>
      </p:pic>
    </p:spTree>
    <p:extLst>
      <p:ext uri="{BB962C8B-B14F-4D97-AF65-F5344CB8AC3E}">
        <p14:creationId xmlns:p14="http://schemas.microsoft.com/office/powerpoint/2010/main" val="21480899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601638" y="1772816"/>
            <a:ext cx="7111330" cy="4076075"/>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5743178" y="1916832"/>
            <a:ext cx="6134001" cy="3788044"/>
          </a:xfrm>
        </p:spPr>
      </p:pic>
      <p:sp>
        <p:nvSpPr>
          <p:cNvPr id="2" name="TextBox 1"/>
          <p:cNvSpPr txBox="1"/>
          <p:nvPr/>
        </p:nvSpPr>
        <p:spPr>
          <a:xfrm>
            <a:off x="486594" y="404664"/>
            <a:ext cx="10225136" cy="1569660"/>
          </a:xfrm>
          <a:prstGeom prst="rect">
            <a:avLst/>
          </a:prstGeom>
          <a:noFill/>
        </p:spPr>
        <p:txBody>
          <a:bodyPr wrap="square" rtlCol="0">
            <a:spAutoFit/>
          </a:bodyPr>
          <a:lstStyle/>
          <a:p>
            <a:r>
              <a:rPr lang="en-US" dirty="0"/>
              <a:t>In advance settings sections in  </a:t>
            </a:r>
            <a:r>
              <a:rPr lang="en-US" dirty="0" err="1"/>
              <a:t>userdata</a:t>
            </a:r>
            <a:r>
              <a:rPr lang="en-US" dirty="0"/>
              <a:t>  we have </a:t>
            </a:r>
            <a:r>
              <a:rPr lang="en-US" dirty="0" err="1"/>
              <a:t>have</a:t>
            </a:r>
            <a:r>
              <a:rPr lang="en-US" dirty="0"/>
              <a:t> given scripts for </a:t>
            </a:r>
            <a:r>
              <a:rPr lang="en-US" dirty="0" err="1"/>
              <a:t>for</a:t>
            </a:r>
            <a:r>
              <a:rPr lang="en-US" dirty="0"/>
              <a:t> install </a:t>
            </a:r>
          </a:p>
          <a:p>
            <a:r>
              <a:rPr lang="en-US" dirty="0"/>
              <a:t>Java</a:t>
            </a:r>
          </a:p>
          <a:p>
            <a:r>
              <a:rPr lang="en-US" dirty="0"/>
              <a:t>Jenkins </a:t>
            </a:r>
          </a:p>
          <a:p>
            <a:r>
              <a:rPr lang="en-US" dirty="0" err="1"/>
              <a:t>Git</a:t>
            </a:r>
            <a:r>
              <a:rPr lang="en-US" dirty="0"/>
              <a:t> </a:t>
            </a:r>
          </a:p>
          <a:p>
            <a:r>
              <a:rPr lang="en-US" dirty="0" err="1"/>
              <a:t>Terraform</a:t>
            </a:r>
            <a:r>
              <a:rPr lang="en-US" dirty="0"/>
              <a:t> </a:t>
            </a:r>
          </a:p>
          <a:p>
            <a:endParaRPr lang="en-IN" dirty="0"/>
          </a:p>
        </p:txBody>
      </p:sp>
    </p:spTree>
    <p:extLst>
      <p:ext uri="{BB962C8B-B14F-4D97-AF65-F5344CB8AC3E}">
        <p14:creationId xmlns:p14="http://schemas.microsoft.com/office/powerpoint/2010/main" val="4061471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665534" y="2132856"/>
            <a:ext cx="8317981" cy="4552755"/>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903418" y="1916832"/>
            <a:ext cx="6048672" cy="4824536"/>
          </a:xfrm>
        </p:spPr>
      </p:pic>
      <p:sp>
        <p:nvSpPr>
          <p:cNvPr id="3" name="TextBox 2"/>
          <p:cNvSpPr txBox="1"/>
          <p:nvPr/>
        </p:nvSpPr>
        <p:spPr>
          <a:xfrm>
            <a:off x="702618" y="47184"/>
            <a:ext cx="7344816" cy="2062103"/>
          </a:xfrm>
          <a:prstGeom prst="rect">
            <a:avLst/>
          </a:prstGeom>
          <a:noFill/>
        </p:spPr>
        <p:txBody>
          <a:bodyPr wrap="square" rtlCol="0">
            <a:spAutoFit/>
          </a:bodyPr>
          <a:lstStyle/>
          <a:p>
            <a:r>
              <a:rPr lang="en-US" dirty="0">
                <a:solidFill>
                  <a:srgbClr val="00B0F0"/>
                </a:solidFill>
              </a:rPr>
              <a:t>Here you can see installing all commands</a:t>
            </a:r>
          </a:p>
          <a:p>
            <a:r>
              <a:rPr lang="en-IN" dirty="0" err="1">
                <a:solidFill>
                  <a:srgbClr val="00B0F0"/>
                </a:solidFill>
              </a:rPr>
              <a:t>sudo</a:t>
            </a:r>
            <a:r>
              <a:rPr lang="en-IN" dirty="0">
                <a:solidFill>
                  <a:srgbClr val="00B0F0"/>
                </a:solidFill>
              </a:rPr>
              <a:t> </a:t>
            </a:r>
            <a:r>
              <a:rPr lang="en-IN" dirty="0" err="1">
                <a:solidFill>
                  <a:srgbClr val="00B0F0"/>
                </a:solidFill>
              </a:rPr>
              <a:t>wget</a:t>
            </a:r>
            <a:r>
              <a:rPr lang="en-IN" dirty="0">
                <a:solidFill>
                  <a:srgbClr val="00B0F0"/>
                </a:solidFill>
              </a:rPr>
              <a:t> -O /</a:t>
            </a:r>
            <a:r>
              <a:rPr lang="en-IN" dirty="0" err="1">
                <a:solidFill>
                  <a:srgbClr val="00B0F0"/>
                </a:solidFill>
              </a:rPr>
              <a:t>etc</a:t>
            </a:r>
            <a:r>
              <a:rPr lang="en-IN" dirty="0">
                <a:solidFill>
                  <a:srgbClr val="00B0F0"/>
                </a:solidFill>
              </a:rPr>
              <a:t>/</a:t>
            </a:r>
            <a:r>
              <a:rPr lang="en-IN" dirty="0" err="1">
                <a:solidFill>
                  <a:srgbClr val="00B0F0"/>
                </a:solidFill>
              </a:rPr>
              <a:t>yum.repos.d</a:t>
            </a:r>
            <a:r>
              <a:rPr lang="en-IN" dirty="0">
                <a:solidFill>
                  <a:srgbClr val="00B0F0"/>
                </a:solidFill>
              </a:rPr>
              <a:t>/</a:t>
            </a:r>
            <a:r>
              <a:rPr lang="en-IN" dirty="0" err="1">
                <a:solidFill>
                  <a:srgbClr val="00B0F0"/>
                </a:solidFill>
              </a:rPr>
              <a:t>jenkins.repo</a:t>
            </a:r>
            <a:r>
              <a:rPr lang="en-IN" dirty="0">
                <a:solidFill>
                  <a:srgbClr val="00B0F0"/>
                </a:solidFill>
              </a:rPr>
              <a:t> \    https://pkg.jenkins.io/redhat-stable/jenkins.reposudo rpm --import </a:t>
            </a:r>
            <a:r>
              <a:rPr lang="en-IN" dirty="0">
                <a:solidFill>
                  <a:srgbClr val="00B0F0"/>
                </a:solidFill>
                <a:hlinkClick r:id="rId4"/>
              </a:rPr>
              <a:t>https://pkg.jenkins.io/redhat-stable/jenkins.io-2023.key</a:t>
            </a:r>
            <a:endParaRPr lang="en-IN" dirty="0">
              <a:solidFill>
                <a:srgbClr val="00B0F0"/>
              </a:solidFill>
            </a:endParaRPr>
          </a:p>
          <a:p>
            <a:r>
              <a:rPr lang="en-IN" dirty="0" err="1">
                <a:solidFill>
                  <a:srgbClr val="00B0F0"/>
                </a:solidFill>
              </a:rPr>
              <a:t>sudo</a:t>
            </a:r>
            <a:r>
              <a:rPr lang="en-IN" dirty="0">
                <a:solidFill>
                  <a:srgbClr val="00B0F0"/>
                </a:solidFill>
              </a:rPr>
              <a:t> yum upgrade –y </a:t>
            </a:r>
          </a:p>
          <a:p>
            <a:r>
              <a:rPr lang="en-IN" dirty="0" err="1">
                <a:solidFill>
                  <a:srgbClr val="00B0F0"/>
                </a:solidFill>
              </a:rPr>
              <a:t>sudo</a:t>
            </a:r>
            <a:r>
              <a:rPr lang="en-IN" dirty="0">
                <a:solidFill>
                  <a:srgbClr val="00B0F0"/>
                </a:solidFill>
              </a:rPr>
              <a:t> yum install -y java-17*</a:t>
            </a:r>
          </a:p>
          <a:p>
            <a:r>
              <a:rPr lang="en-IN" dirty="0" err="1">
                <a:solidFill>
                  <a:srgbClr val="00B0F0"/>
                </a:solidFill>
              </a:rPr>
              <a:t>sudo</a:t>
            </a:r>
            <a:r>
              <a:rPr lang="en-IN" dirty="0">
                <a:solidFill>
                  <a:srgbClr val="00B0F0"/>
                </a:solidFill>
              </a:rPr>
              <a:t> yum install -y </a:t>
            </a:r>
            <a:r>
              <a:rPr lang="en-IN" dirty="0" err="1">
                <a:solidFill>
                  <a:srgbClr val="00B0F0"/>
                </a:solidFill>
              </a:rPr>
              <a:t>jenkins</a:t>
            </a:r>
            <a:endParaRPr lang="en-IN" dirty="0">
              <a:solidFill>
                <a:srgbClr val="00B0F0"/>
              </a:solidFill>
            </a:endParaRPr>
          </a:p>
          <a:p>
            <a:r>
              <a:rPr lang="en-IN" dirty="0" err="1">
                <a:solidFill>
                  <a:srgbClr val="00B0F0"/>
                </a:solidFill>
              </a:rPr>
              <a:t>sudo</a:t>
            </a:r>
            <a:r>
              <a:rPr lang="en-IN" dirty="0">
                <a:solidFill>
                  <a:srgbClr val="00B0F0"/>
                </a:solidFill>
              </a:rPr>
              <a:t> </a:t>
            </a:r>
            <a:r>
              <a:rPr lang="en-IN" dirty="0" err="1">
                <a:solidFill>
                  <a:srgbClr val="00B0F0"/>
                </a:solidFill>
              </a:rPr>
              <a:t>systemctl</a:t>
            </a:r>
            <a:r>
              <a:rPr lang="en-IN" dirty="0">
                <a:solidFill>
                  <a:srgbClr val="00B0F0"/>
                </a:solidFill>
              </a:rPr>
              <a:t> start </a:t>
            </a:r>
            <a:r>
              <a:rPr lang="en-IN" dirty="0" err="1">
                <a:solidFill>
                  <a:srgbClr val="00B0F0"/>
                </a:solidFill>
              </a:rPr>
              <a:t>jenkins</a:t>
            </a:r>
            <a:endParaRPr lang="en-IN" dirty="0">
              <a:solidFill>
                <a:srgbClr val="00B0F0"/>
              </a:solidFill>
            </a:endParaRPr>
          </a:p>
          <a:p>
            <a:r>
              <a:rPr lang="en-IN" dirty="0" err="1">
                <a:solidFill>
                  <a:srgbClr val="00B0F0"/>
                </a:solidFill>
              </a:rPr>
              <a:t>sudo</a:t>
            </a:r>
            <a:r>
              <a:rPr lang="en-IN" dirty="0">
                <a:solidFill>
                  <a:srgbClr val="00B0F0"/>
                </a:solidFill>
              </a:rPr>
              <a:t> </a:t>
            </a:r>
            <a:r>
              <a:rPr lang="en-IN" dirty="0" err="1">
                <a:solidFill>
                  <a:srgbClr val="00B0F0"/>
                </a:solidFill>
              </a:rPr>
              <a:t>systemctl</a:t>
            </a:r>
            <a:r>
              <a:rPr lang="en-IN" dirty="0">
                <a:solidFill>
                  <a:srgbClr val="00B0F0"/>
                </a:solidFill>
              </a:rPr>
              <a:t> enable </a:t>
            </a:r>
            <a:r>
              <a:rPr lang="en-IN" dirty="0" err="1">
                <a:solidFill>
                  <a:srgbClr val="00B0F0"/>
                </a:solidFill>
              </a:rPr>
              <a:t>jenkins</a:t>
            </a:r>
            <a:endParaRPr lang="en-IN" dirty="0">
              <a:solidFill>
                <a:srgbClr val="00B0F0"/>
              </a:solidFill>
            </a:endParaRPr>
          </a:p>
        </p:txBody>
      </p:sp>
    </p:spTree>
    <p:extLst>
      <p:ext uri="{BB962C8B-B14F-4D97-AF65-F5344CB8AC3E}">
        <p14:creationId xmlns:p14="http://schemas.microsoft.com/office/powerpoint/2010/main" val="599693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20600" y="2161237"/>
            <a:ext cx="5627988" cy="2992726"/>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242025" y="2161237"/>
            <a:ext cx="5627988" cy="2992726"/>
          </a:xfrm>
        </p:spPr>
      </p:pic>
    </p:spTree>
    <p:extLst>
      <p:ext uri="{BB962C8B-B14F-4D97-AF65-F5344CB8AC3E}">
        <p14:creationId xmlns:p14="http://schemas.microsoft.com/office/powerpoint/2010/main" val="12938009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61478" y="404664"/>
            <a:ext cx="9004100" cy="5976664"/>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8695506" y="404663"/>
            <a:ext cx="5976664" cy="4970497"/>
          </a:xfrm>
        </p:spPr>
      </p:pic>
    </p:spTree>
    <p:extLst>
      <p:ext uri="{BB962C8B-B14F-4D97-AF65-F5344CB8AC3E}">
        <p14:creationId xmlns:p14="http://schemas.microsoft.com/office/powerpoint/2010/main" val="15804778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809550" y="2276872"/>
            <a:ext cx="7446811" cy="3960000"/>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240588" y="2160435"/>
            <a:ext cx="7108320" cy="3780000"/>
          </a:xfrm>
        </p:spPr>
      </p:pic>
      <p:sp>
        <p:nvSpPr>
          <p:cNvPr id="2" name="TextBox 1"/>
          <p:cNvSpPr txBox="1"/>
          <p:nvPr/>
        </p:nvSpPr>
        <p:spPr>
          <a:xfrm>
            <a:off x="1494706" y="620688"/>
            <a:ext cx="5400600" cy="338554"/>
          </a:xfrm>
          <a:prstGeom prst="rect">
            <a:avLst/>
          </a:prstGeom>
          <a:noFill/>
        </p:spPr>
        <p:txBody>
          <a:bodyPr wrap="square" rtlCol="0">
            <a:spAutoFit/>
          </a:bodyPr>
          <a:lstStyle/>
          <a:p>
            <a:r>
              <a:rPr lang="en-US" dirty="0"/>
              <a:t> </a:t>
            </a:r>
            <a:endParaRPr lang="en-IN" dirty="0"/>
          </a:p>
        </p:txBody>
      </p:sp>
    </p:spTree>
    <p:extLst>
      <p:ext uri="{BB962C8B-B14F-4D97-AF65-F5344CB8AC3E}">
        <p14:creationId xmlns:p14="http://schemas.microsoft.com/office/powerpoint/2010/main" val="2371841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61478" y="2564904"/>
            <a:ext cx="8640960" cy="5514895"/>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9127554" y="2276872"/>
            <a:ext cx="5627988" cy="3600400"/>
          </a:xfrm>
        </p:spPr>
      </p:pic>
      <p:sp>
        <p:nvSpPr>
          <p:cNvPr id="2" name="TextBox 1"/>
          <p:cNvSpPr txBox="1"/>
          <p:nvPr/>
        </p:nvSpPr>
        <p:spPr>
          <a:xfrm>
            <a:off x="630610" y="620688"/>
            <a:ext cx="9217024" cy="1877437"/>
          </a:xfrm>
          <a:prstGeom prst="rect">
            <a:avLst/>
          </a:prstGeom>
          <a:noFill/>
        </p:spPr>
        <p:txBody>
          <a:bodyPr wrap="square" rtlCol="0">
            <a:spAutoFit/>
          </a:bodyPr>
          <a:lstStyle/>
          <a:p>
            <a:r>
              <a:rPr lang="en-US" sz="2000" dirty="0" err="1"/>
              <a:t>Goto</a:t>
            </a:r>
            <a:r>
              <a:rPr lang="en-US" sz="2000" dirty="0"/>
              <a:t> the GITHUB and copy the URL</a:t>
            </a:r>
            <a:r>
              <a:rPr lang="en-IN" sz="2000" dirty="0"/>
              <a:t> and paste the </a:t>
            </a:r>
            <a:r>
              <a:rPr lang="en-IN" sz="2000" dirty="0" err="1"/>
              <a:t>url</a:t>
            </a:r>
            <a:r>
              <a:rPr lang="en-IN" sz="2000" dirty="0"/>
              <a:t> in source code management  in repository URL  it has </a:t>
            </a:r>
            <a:r>
              <a:rPr lang="en-IN" sz="2000" dirty="0" err="1"/>
              <a:t>terraform</a:t>
            </a:r>
            <a:r>
              <a:rPr lang="en-IN" sz="2000" dirty="0"/>
              <a:t> files</a:t>
            </a:r>
          </a:p>
          <a:p>
            <a:endParaRPr lang="en-IN" sz="2000" dirty="0"/>
          </a:p>
          <a:p>
            <a:r>
              <a:rPr lang="en-US" sz="2000" dirty="0"/>
              <a:t>In build environment   use secret text/file </a:t>
            </a:r>
          </a:p>
          <a:p>
            <a:r>
              <a:rPr lang="en-US" sz="2000" dirty="0"/>
              <a:t>Here we have to given ACCESS_KEY and SECRET_KEY so we create it in IAM </a:t>
            </a:r>
            <a:r>
              <a:rPr lang="en-US" sz="2000" dirty="0" err="1"/>
              <a:t>rolres</a:t>
            </a:r>
            <a:r>
              <a:rPr lang="en-US" sz="2000" dirty="0"/>
              <a:t> </a:t>
            </a:r>
          </a:p>
          <a:p>
            <a:r>
              <a:rPr lang="en-US" dirty="0"/>
              <a:t> </a:t>
            </a:r>
          </a:p>
        </p:txBody>
      </p:sp>
    </p:spTree>
    <p:extLst>
      <p:ext uri="{BB962C8B-B14F-4D97-AF65-F5344CB8AC3E}">
        <p14:creationId xmlns:p14="http://schemas.microsoft.com/office/powerpoint/2010/main" val="3872763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839522" y="-99392"/>
            <a:ext cx="5630862" cy="3081990"/>
          </a:xfrm>
        </p:spPr>
      </p:pic>
      <p:pic>
        <p:nvPicPr>
          <p:cNvPr id="17" name="Content Placeholder 1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782738" y="2276872"/>
            <a:ext cx="7056784" cy="4133098"/>
          </a:xfrm>
        </p:spPr>
      </p:pic>
      <p:sp>
        <p:nvSpPr>
          <p:cNvPr id="3" name="Text Placeholder 2"/>
          <p:cNvSpPr>
            <a:spLocks noGrp="1"/>
          </p:cNvSpPr>
          <p:nvPr>
            <p:ph type="body" idx="1"/>
          </p:nvPr>
        </p:nvSpPr>
        <p:spPr>
          <a:xfrm>
            <a:off x="1782738" y="188640"/>
            <a:ext cx="6552728" cy="1742830"/>
          </a:xfrm>
        </p:spPr>
        <p:txBody>
          <a:bodyPr>
            <a:noAutofit/>
          </a:bodyPr>
          <a:lstStyle/>
          <a:p>
            <a:r>
              <a:rPr lang="en-US" sz="2000" dirty="0"/>
              <a:t>. </a:t>
            </a:r>
            <a:r>
              <a:rPr lang="en-US" sz="1800" dirty="0"/>
              <a:t>when we launch create database it will take nearly 15 to 20 minutes</a:t>
            </a:r>
          </a:p>
          <a:p>
            <a:r>
              <a:rPr lang="en-US" sz="1800" dirty="0"/>
              <a:t>. After creating database  we connect it any one terminal for </a:t>
            </a:r>
            <a:r>
              <a:rPr lang="en-US" sz="1800" dirty="0" err="1"/>
              <a:t>linux</a:t>
            </a:r>
            <a:r>
              <a:rPr lang="en-US" sz="1800" dirty="0"/>
              <a:t> we have GITBASH,GNOME terminal, TILIX and  KONSOLE</a:t>
            </a:r>
          </a:p>
          <a:p>
            <a:r>
              <a:rPr lang="en-US" sz="1800" dirty="0"/>
              <a:t>.. I connected it with GITBASH and give the access to the terminal</a:t>
            </a:r>
          </a:p>
        </p:txBody>
      </p:sp>
    </p:spTree>
    <p:extLst>
      <p:ext uri="{BB962C8B-B14F-4D97-AF65-F5344CB8AC3E}">
        <p14:creationId xmlns:p14="http://schemas.microsoft.com/office/powerpoint/2010/main" val="33768544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710346" y="2160436"/>
            <a:ext cx="7260371" cy="3860852"/>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111330" y="1484784"/>
            <a:ext cx="8937176" cy="4752528"/>
          </a:xfrm>
        </p:spPr>
      </p:pic>
      <p:sp>
        <p:nvSpPr>
          <p:cNvPr id="2" name="TextBox 1"/>
          <p:cNvSpPr txBox="1"/>
          <p:nvPr/>
        </p:nvSpPr>
        <p:spPr>
          <a:xfrm>
            <a:off x="630610" y="574089"/>
            <a:ext cx="10153128" cy="1569660"/>
          </a:xfrm>
          <a:prstGeom prst="rect">
            <a:avLst/>
          </a:prstGeom>
          <a:noFill/>
        </p:spPr>
        <p:txBody>
          <a:bodyPr wrap="square" rtlCol="0">
            <a:spAutoFit/>
          </a:bodyPr>
          <a:lstStyle/>
          <a:p>
            <a:r>
              <a:rPr lang="en-US" sz="2400" dirty="0"/>
              <a:t>Now ACCESS_KEY and SECRET_KEY are created </a:t>
            </a:r>
          </a:p>
          <a:p>
            <a:r>
              <a:rPr lang="en-US" sz="2400" dirty="0"/>
              <a:t>In the SECRET TEXT we have given variables and credentials</a:t>
            </a:r>
          </a:p>
          <a:p>
            <a:r>
              <a:rPr lang="en-US" sz="2400" dirty="0"/>
              <a:t> now add credentials for giving SECRET_KEY</a:t>
            </a:r>
          </a:p>
          <a:p>
            <a:endParaRPr lang="en-IN" sz="2400" dirty="0"/>
          </a:p>
        </p:txBody>
      </p:sp>
    </p:spTree>
    <p:extLst>
      <p:ext uri="{BB962C8B-B14F-4D97-AF65-F5344CB8AC3E}">
        <p14:creationId xmlns:p14="http://schemas.microsoft.com/office/powerpoint/2010/main" val="295318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0" y="2160436"/>
            <a:ext cx="6550025" cy="4364908"/>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240588" y="2160435"/>
            <a:ext cx="7311414" cy="3888000"/>
          </a:xfrm>
        </p:spPr>
      </p:pic>
      <p:sp>
        <p:nvSpPr>
          <p:cNvPr id="2" name="TextBox 1"/>
          <p:cNvSpPr txBox="1"/>
          <p:nvPr/>
        </p:nvSpPr>
        <p:spPr>
          <a:xfrm>
            <a:off x="490811" y="357917"/>
            <a:ext cx="9145016" cy="1323439"/>
          </a:xfrm>
          <a:prstGeom prst="rect">
            <a:avLst/>
          </a:prstGeom>
          <a:noFill/>
        </p:spPr>
        <p:txBody>
          <a:bodyPr wrap="square" rtlCol="0">
            <a:spAutoFit/>
          </a:bodyPr>
          <a:lstStyle/>
          <a:p>
            <a:r>
              <a:rPr lang="en-US" dirty="0"/>
              <a:t>In build steps  in EXCUTESHELL you have given commands for creating resources </a:t>
            </a:r>
          </a:p>
          <a:p>
            <a:r>
              <a:rPr lang="en-US" dirty="0" err="1"/>
              <a:t>Terraform</a:t>
            </a:r>
            <a:r>
              <a:rPr lang="en-US" dirty="0"/>
              <a:t> </a:t>
            </a:r>
            <a:r>
              <a:rPr lang="en-US" dirty="0" err="1"/>
              <a:t>init</a:t>
            </a:r>
            <a:r>
              <a:rPr lang="en-US" dirty="0"/>
              <a:t> </a:t>
            </a:r>
          </a:p>
          <a:p>
            <a:r>
              <a:rPr lang="en-US" dirty="0" err="1"/>
              <a:t>Terraform</a:t>
            </a:r>
            <a:r>
              <a:rPr lang="en-US" dirty="0"/>
              <a:t> validate </a:t>
            </a:r>
          </a:p>
          <a:p>
            <a:r>
              <a:rPr lang="en-US" dirty="0" err="1"/>
              <a:t>Terraform</a:t>
            </a:r>
            <a:r>
              <a:rPr lang="en-US" dirty="0"/>
              <a:t>  plan </a:t>
            </a:r>
          </a:p>
          <a:p>
            <a:r>
              <a:rPr lang="en-US" dirty="0" err="1"/>
              <a:t>Terraform</a:t>
            </a:r>
            <a:r>
              <a:rPr lang="en-US" dirty="0"/>
              <a:t>  apply </a:t>
            </a:r>
            <a:r>
              <a:rPr lang="en-US" dirty="0">
                <a:solidFill>
                  <a:srgbClr val="0070C0"/>
                </a:solidFill>
              </a:rPr>
              <a:t>--auto-approve</a:t>
            </a:r>
            <a:endParaRPr lang="en-IN" dirty="0">
              <a:solidFill>
                <a:srgbClr val="0070C0"/>
              </a:solidFill>
            </a:endParaRPr>
          </a:p>
        </p:txBody>
      </p:sp>
    </p:spTree>
    <p:extLst>
      <p:ext uri="{BB962C8B-B14F-4D97-AF65-F5344CB8AC3E}">
        <p14:creationId xmlns:p14="http://schemas.microsoft.com/office/powerpoint/2010/main" val="3609055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89470" y="2348880"/>
            <a:ext cx="7124959" cy="4320480"/>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240588" y="2160436"/>
            <a:ext cx="6279454" cy="4364908"/>
          </a:xfrm>
        </p:spPr>
      </p:pic>
      <p:sp>
        <p:nvSpPr>
          <p:cNvPr id="3" name="TextBox 2"/>
          <p:cNvSpPr txBox="1"/>
          <p:nvPr/>
        </p:nvSpPr>
        <p:spPr>
          <a:xfrm>
            <a:off x="270570" y="836712"/>
            <a:ext cx="6480720" cy="830997"/>
          </a:xfrm>
          <a:prstGeom prst="rect">
            <a:avLst/>
          </a:prstGeom>
          <a:noFill/>
        </p:spPr>
        <p:txBody>
          <a:bodyPr wrap="square" rtlCol="0">
            <a:spAutoFit/>
          </a:bodyPr>
          <a:lstStyle/>
          <a:p>
            <a:r>
              <a:rPr lang="en-US" dirty="0"/>
              <a:t>When we click on build now  it will build successfully</a:t>
            </a:r>
          </a:p>
          <a:p>
            <a:r>
              <a:rPr lang="en-US" dirty="0"/>
              <a:t>And we seen console output  FINISHED : SUCCESS </a:t>
            </a:r>
            <a:r>
              <a:rPr lang="en-IN" dirty="0"/>
              <a:t> </a:t>
            </a:r>
          </a:p>
          <a:p>
            <a:r>
              <a:rPr lang="en-US" dirty="0"/>
              <a:t>Now copy the public </a:t>
            </a:r>
            <a:r>
              <a:rPr lang="en-US" dirty="0" err="1"/>
              <a:t>ip</a:t>
            </a:r>
            <a:r>
              <a:rPr lang="en-US" dirty="0"/>
              <a:t> of an instance and browse it the </a:t>
            </a:r>
            <a:r>
              <a:rPr lang="en-US" dirty="0" err="1"/>
              <a:t>wordpress</a:t>
            </a:r>
            <a:r>
              <a:rPr lang="en-US" dirty="0"/>
              <a:t> opens </a:t>
            </a:r>
          </a:p>
        </p:txBody>
      </p:sp>
    </p:spTree>
    <p:extLst>
      <p:ext uri="{BB962C8B-B14F-4D97-AF65-F5344CB8AC3E}">
        <p14:creationId xmlns:p14="http://schemas.microsoft.com/office/powerpoint/2010/main" val="7570143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54546" y="1052736"/>
            <a:ext cx="6495479" cy="5805264"/>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455164" y="1196752"/>
            <a:ext cx="8055123" cy="5472608"/>
          </a:xfrm>
        </p:spPr>
      </p:pic>
    </p:spTree>
    <p:extLst>
      <p:ext uri="{BB962C8B-B14F-4D97-AF65-F5344CB8AC3E}">
        <p14:creationId xmlns:p14="http://schemas.microsoft.com/office/powerpoint/2010/main" val="1085125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8289" y="-171400"/>
            <a:ext cx="13782323" cy="9563850"/>
          </a:xfrm>
          <a:ln>
            <a:solidFill>
              <a:schemeClr val="accent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701751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98562" y="260648"/>
            <a:ext cx="12529392" cy="6151598"/>
          </a:xfrm>
        </p:spPr>
      </p:pic>
    </p:spTree>
    <p:extLst>
      <p:ext uri="{BB962C8B-B14F-4D97-AF65-F5344CB8AC3E}">
        <p14:creationId xmlns:p14="http://schemas.microsoft.com/office/powerpoint/2010/main" val="13683704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039322" y="1700808"/>
            <a:ext cx="6751291" cy="5256584"/>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0" y="1772816"/>
            <a:ext cx="6894513" cy="5256584"/>
          </a:xfrm>
        </p:spPr>
      </p:pic>
    </p:spTree>
    <p:extLst>
      <p:ext uri="{BB962C8B-B14F-4D97-AF65-F5344CB8AC3E}">
        <p14:creationId xmlns:p14="http://schemas.microsoft.com/office/powerpoint/2010/main" val="1697779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7399361" y="836712"/>
            <a:ext cx="6391252" cy="4199724"/>
          </a:xfrm>
        </p:spPr>
      </p:pic>
      <p:pic>
        <p:nvPicPr>
          <p:cNvPr id="7" name="Content Placeholder 6"/>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7987" y="188640"/>
            <a:ext cx="7071543" cy="5760640"/>
          </a:xfrm>
        </p:spPr>
      </p:pic>
    </p:spTree>
    <p:extLst>
      <p:ext uri="{BB962C8B-B14F-4D97-AF65-F5344CB8AC3E}">
        <p14:creationId xmlns:p14="http://schemas.microsoft.com/office/powerpoint/2010/main" val="12503806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IN"/>
          </a:p>
        </p:txBody>
      </p:sp>
      <p:pic>
        <p:nvPicPr>
          <p:cNvPr id="9" name="Content Placeholder 8"/>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846634" y="1556792"/>
            <a:ext cx="12673408" cy="4968552"/>
          </a:xfrm>
        </p:spPr>
      </p:pic>
    </p:spTree>
    <p:extLst>
      <p:ext uri="{BB962C8B-B14F-4D97-AF65-F5344CB8AC3E}">
        <p14:creationId xmlns:p14="http://schemas.microsoft.com/office/powerpoint/2010/main" val="8381987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8642" y="548680"/>
            <a:ext cx="11951865" cy="1512168"/>
          </a:xfrm>
        </p:spPr>
        <p:txBody>
          <a:bodyPr/>
          <a:lstStyle/>
          <a:p>
            <a:r>
              <a:rPr lang="en-US" dirty="0"/>
              <a:t>                                                Method 11</a:t>
            </a:r>
            <a:br>
              <a:rPr lang="en-US" dirty="0"/>
            </a:br>
            <a:br>
              <a:rPr lang="en-US" dirty="0"/>
            </a:br>
            <a:r>
              <a:rPr lang="en-US" u="sng" dirty="0">
                <a:solidFill>
                  <a:srgbClr val="92D050"/>
                </a:solidFill>
              </a:rPr>
              <a:t>deploying </a:t>
            </a:r>
            <a:r>
              <a:rPr lang="en-US" u="sng" dirty="0" err="1">
                <a:solidFill>
                  <a:srgbClr val="92D050"/>
                </a:solidFill>
              </a:rPr>
              <a:t>wordpress</a:t>
            </a:r>
            <a:r>
              <a:rPr lang="en-US" u="sng" dirty="0">
                <a:solidFill>
                  <a:srgbClr val="92D050"/>
                </a:solidFill>
              </a:rPr>
              <a:t> application using </a:t>
            </a:r>
            <a:r>
              <a:rPr lang="en-US" u="sng" dirty="0" err="1">
                <a:solidFill>
                  <a:srgbClr val="92D050"/>
                </a:solidFill>
              </a:rPr>
              <a:t>jenkins,git</a:t>
            </a:r>
            <a:r>
              <a:rPr lang="en-US" u="sng" dirty="0">
                <a:solidFill>
                  <a:srgbClr val="92D050"/>
                </a:solidFill>
              </a:rPr>
              <a:t> &amp;         </a:t>
            </a:r>
            <a:r>
              <a:rPr lang="en-US" u="sng" dirty="0" err="1">
                <a:solidFill>
                  <a:srgbClr val="92D050"/>
                </a:solidFill>
              </a:rPr>
              <a:t>terraform</a:t>
            </a:r>
            <a:r>
              <a:rPr lang="en-US" u="sng" dirty="0">
                <a:solidFill>
                  <a:srgbClr val="92D050"/>
                </a:solidFill>
              </a:rPr>
              <a:t> with build triggers </a:t>
            </a:r>
            <a:endParaRPr lang="en-IN" u="sng" dirty="0">
              <a:solidFill>
                <a:srgbClr val="92D050"/>
              </a:solidFill>
            </a:endParaRPr>
          </a:p>
        </p:txBody>
      </p:sp>
      <p:sp>
        <p:nvSpPr>
          <p:cNvPr id="6" name="TextBox 5"/>
          <p:cNvSpPr txBox="1"/>
          <p:nvPr/>
        </p:nvSpPr>
        <p:spPr>
          <a:xfrm>
            <a:off x="1710730" y="2852936"/>
            <a:ext cx="8856984" cy="2246769"/>
          </a:xfrm>
          <a:prstGeom prst="rect">
            <a:avLst/>
          </a:prstGeom>
          <a:noFill/>
        </p:spPr>
        <p:txBody>
          <a:bodyPr wrap="square" rtlCol="0">
            <a:spAutoFit/>
          </a:bodyPr>
          <a:lstStyle/>
          <a:p>
            <a:r>
              <a:rPr lang="en-US" dirty="0"/>
              <a:t>.-</a:t>
            </a:r>
            <a:r>
              <a:rPr lang="en-US" sz="2800" dirty="0"/>
              <a:t>Open an AWS console and login with AWS </a:t>
            </a:r>
            <a:r>
              <a:rPr lang="en-US" sz="2800" dirty="0" err="1"/>
              <a:t>acoount</a:t>
            </a:r>
            <a:r>
              <a:rPr lang="en-US" sz="2800" dirty="0"/>
              <a:t> credentials </a:t>
            </a:r>
          </a:p>
          <a:p>
            <a:r>
              <a:rPr lang="en-US" sz="2800" dirty="0"/>
              <a:t>.In the console search for an ec2 service and click on it and open </a:t>
            </a:r>
          </a:p>
          <a:p>
            <a:r>
              <a:rPr lang="en-US" sz="2800" dirty="0"/>
              <a:t>.launch an instance with  t2.micro and  select an amazon </a:t>
            </a:r>
            <a:r>
              <a:rPr lang="en-US" sz="2800" dirty="0" err="1"/>
              <a:t>linux</a:t>
            </a:r>
            <a:r>
              <a:rPr lang="en-US" sz="2800" dirty="0"/>
              <a:t> 2 along with </a:t>
            </a:r>
            <a:r>
              <a:rPr lang="en-US" sz="2800" dirty="0" err="1"/>
              <a:t>sg</a:t>
            </a:r>
            <a:r>
              <a:rPr lang="en-US" sz="2800" dirty="0"/>
              <a:t> add rules for port 22, 80 and 8080 </a:t>
            </a:r>
          </a:p>
          <a:p>
            <a:r>
              <a:rPr lang="en-US" sz="2800" dirty="0"/>
              <a:t>And click on launch instance it will be created </a:t>
            </a:r>
            <a:endParaRPr lang="en-IN" sz="2800" dirty="0"/>
          </a:p>
        </p:txBody>
      </p:sp>
    </p:spTree>
    <p:extLst>
      <p:ext uri="{BB962C8B-B14F-4D97-AF65-F5344CB8AC3E}">
        <p14:creationId xmlns:p14="http://schemas.microsoft.com/office/powerpoint/2010/main" val="1165807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162625" y="2132856"/>
            <a:ext cx="5627988" cy="2992726"/>
          </a:xfrm>
        </p:spPr>
      </p:pic>
      <p:pic>
        <p:nvPicPr>
          <p:cNvPr id="11" name="Content Placeholder 10"/>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854746" y="2348880"/>
            <a:ext cx="5630862" cy="2994327"/>
          </a:xfrm>
        </p:spPr>
      </p:pic>
      <p:sp>
        <p:nvSpPr>
          <p:cNvPr id="5" name="Text Placeholder 4"/>
          <p:cNvSpPr>
            <a:spLocks noGrp="1"/>
          </p:cNvSpPr>
          <p:nvPr>
            <p:ph type="body" idx="1"/>
          </p:nvPr>
        </p:nvSpPr>
        <p:spPr>
          <a:xfrm>
            <a:off x="1710730" y="332656"/>
            <a:ext cx="11521280" cy="1296144"/>
          </a:xfrm>
        </p:spPr>
        <p:txBody>
          <a:bodyPr>
            <a:normAutofit fontScale="85000" lnSpcReduction="10000"/>
          </a:bodyPr>
          <a:lstStyle/>
          <a:p>
            <a:r>
              <a:rPr lang="en-US" dirty="0"/>
              <a:t>Before going to </a:t>
            </a:r>
            <a:r>
              <a:rPr lang="en-US" dirty="0" err="1"/>
              <a:t>to</a:t>
            </a:r>
            <a:r>
              <a:rPr lang="en-US" dirty="0"/>
              <a:t> install MYSQL first we  go to security groups in RDS database change the inbound rules click on it after change the inbound rules next  save rules</a:t>
            </a:r>
          </a:p>
          <a:p>
            <a:r>
              <a:rPr lang="en-US" dirty="0"/>
              <a:t>.we also given the port numbers SSH as 22  &amp; HTTP as 80 and give security group type as MYSQL/AURORA automatically it will take port range 3306</a:t>
            </a:r>
          </a:p>
          <a:p>
            <a:r>
              <a:rPr lang="en-US" dirty="0"/>
              <a:t> .</a:t>
            </a:r>
            <a:endParaRPr lang="en-IN" dirty="0"/>
          </a:p>
        </p:txBody>
      </p:sp>
    </p:spTree>
    <p:extLst>
      <p:ext uri="{BB962C8B-B14F-4D97-AF65-F5344CB8AC3E}">
        <p14:creationId xmlns:p14="http://schemas.microsoft.com/office/powerpoint/2010/main" val="4016103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8407474" y="692696"/>
            <a:ext cx="5630862" cy="4697564"/>
          </a:xfrm>
        </p:spPr>
      </p:pic>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89470" y="1196752"/>
            <a:ext cx="8475342" cy="5544616"/>
          </a:xfrm>
        </p:spPr>
      </p:pic>
    </p:spTree>
    <p:extLst>
      <p:ext uri="{BB962C8B-B14F-4D97-AF65-F5344CB8AC3E}">
        <p14:creationId xmlns:p14="http://schemas.microsoft.com/office/powerpoint/2010/main" val="23202679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70570" y="3212975"/>
            <a:ext cx="6769830" cy="3600000"/>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823298" y="2780928"/>
            <a:ext cx="6295944" cy="3348000"/>
          </a:xfrm>
        </p:spPr>
      </p:pic>
    </p:spTree>
    <p:extLst>
      <p:ext uri="{BB962C8B-B14F-4D97-AF65-F5344CB8AC3E}">
        <p14:creationId xmlns:p14="http://schemas.microsoft.com/office/powerpoint/2010/main" val="8307129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14586" y="3356992"/>
            <a:ext cx="5630862" cy="720080"/>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526871" y="1700808"/>
            <a:ext cx="7569235" cy="5040560"/>
          </a:xfrm>
        </p:spPr>
      </p:pic>
      <p:sp>
        <p:nvSpPr>
          <p:cNvPr id="2" name="TextBox 1"/>
          <p:cNvSpPr txBox="1"/>
          <p:nvPr/>
        </p:nvSpPr>
        <p:spPr>
          <a:xfrm>
            <a:off x="54546" y="260648"/>
            <a:ext cx="6264696" cy="1938992"/>
          </a:xfrm>
          <a:prstGeom prst="rect">
            <a:avLst/>
          </a:prstGeom>
          <a:noFill/>
        </p:spPr>
        <p:txBody>
          <a:bodyPr wrap="square" rtlCol="0">
            <a:spAutoFit/>
          </a:bodyPr>
          <a:lstStyle/>
          <a:p>
            <a:r>
              <a:rPr lang="en-US" sz="2400" dirty="0"/>
              <a:t>Now connect the instance with terminal </a:t>
            </a:r>
          </a:p>
          <a:p>
            <a:r>
              <a:rPr lang="en-US" sz="2400" dirty="0"/>
              <a:t>After connected it with terminal next you check the status of </a:t>
            </a:r>
            <a:r>
              <a:rPr lang="en-US" sz="2400" dirty="0" err="1"/>
              <a:t>jenkins</a:t>
            </a:r>
            <a:r>
              <a:rPr lang="en-US" sz="2400" dirty="0"/>
              <a:t> </a:t>
            </a:r>
          </a:p>
          <a:p>
            <a:r>
              <a:rPr lang="en-US" sz="2400" dirty="0"/>
              <a:t>Active running and give the ADMINISTRATIVE PASSWORD for unlock JENKINS</a:t>
            </a:r>
            <a:endParaRPr lang="en-IN" sz="2400" dirty="0"/>
          </a:p>
        </p:txBody>
      </p:sp>
    </p:spTree>
    <p:extLst>
      <p:ext uri="{BB962C8B-B14F-4D97-AF65-F5344CB8AC3E}">
        <p14:creationId xmlns:p14="http://schemas.microsoft.com/office/powerpoint/2010/main" val="28635215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23547" y="44624"/>
            <a:ext cx="7649904" cy="4068000"/>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183337" y="1484784"/>
            <a:ext cx="6607275" cy="5226575"/>
          </a:xfrm>
        </p:spPr>
      </p:pic>
    </p:spTree>
    <p:extLst>
      <p:ext uri="{BB962C8B-B14F-4D97-AF65-F5344CB8AC3E}">
        <p14:creationId xmlns:p14="http://schemas.microsoft.com/office/powerpoint/2010/main" val="2644586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0" y="-99392"/>
            <a:ext cx="7395783" cy="3932860"/>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319242" y="3717032"/>
            <a:ext cx="7287046" cy="2994327"/>
          </a:xfrm>
        </p:spPr>
      </p:pic>
    </p:spTree>
    <p:extLst>
      <p:ext uri="{BB962C8B-B14F-4D97-AF65-F5344CB8AC3E}">
        <p14:creationId xmlns:p14="http://schemas.microsoft.com/office/powerpoint/2010/main" val="17303536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89470" y="2160436"/>
            <a:ext cx="7056784" cy="4697564"/>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240588" y="476672"/>
            <a:ext cx="6279454" cy="4678091"/>
          </a:xfrm>
        </p:spPr>
      </p:pic>
    </p:spTree>
    <p:extLst>
      <p:ext uri="{BB962C8B-B14F-4D97-AF65-F5344CB8AC3E}">
        <p14:creationId xmlns:p14="http://schemas.microsoft.com/office/powerpoint/2010/main" val="321867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0" y="1484784"/>
            <a:ext cx="6679282" cy="4938543"/>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895306" y="1196752"/>
            <a:ext cx="6480720" cy="5112568"/>
          </a:xfrm>
        </p:spPr>
      </p:pic>
      <p:sp>
        <p:nvSpPr>
          <p:cNvPr id="2" name="TextBox 1"/>
          <p:cNvSpPr txBox="1"/>
          <p:nvPr/>
        </p:nvSpPr>
        <p:spPr>
          <a:xfrm>
            <a:off x="702618" y="260647"/>
            <a:ext cx="7704856" cy="615553"/>
          </a:xfrm>
          <a:prstGeom prst="rect">
            <a:avLst/>
          </a:prstGeom>
          <a:noFill/>
        </p:spPr>
        <p:txBody>
          <a:bodyPr wrap="square" rtlCol="0">
            <a:spAutoFit/>
          </a:bodyPr>
          <a:lstStyle/>
          <a:p>
            <a:r>
              <a:rPr lang="en-US" dirty="0"/>
              <a:t>Clone the GITHUB repo  where the TERRAFORM scripts are stored .</a:t>
            </a:r>
          </a:p>
          <a:p>
            <a:r>
              <a:rPr lang="en-US" dirty="0"/>
              <a:t>In the </a:t>
            </a:r>
            <a:r>
              <a:rPr lang="en-US" sz="1800" dirty="0"/>
              <a:t>SOURCE CODE MANAGEMENT  give the branch */MAIN</a:t>
            </a:r>
            <a:endParaRPr lang="en-IN" dirty="0"/>
          </a:p>
        </p:txBody>
      </p:sp>
    </p:spTree>
    <p:extLst>
      <p:ext uri="{BB962C8B-B14F-4D97-AF65-F5344CB8AC3E}">
        <p14:creationId xmlns:p14="http://schemas.microsoft.com/office/powerpoint/2010/main" val="22903254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0" y="1700808"/>
            <a:ext cx="7379112" cy="3744416"/>
          </a:xfrm>
        </p:spPr>
      </p:pic>
      <p:pic>
        <p:nvPicPr>
          <p:cNvPr id="8" name="Content Placeholder 7"/>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543379" y="1340768"/>
            <a:ext cx="6247234" cy="3888432"/>
          </a:xfrm>
        </p:spPr>
      </p:pic>
      <p:sp>
        <p:nvSpPr>
          <p:cNvPr id="2" name="TextBox 1"/>
          <p:cNvSpPr txBox="1"/>
          <p:nvPr/>
        </p:nvSpPr>
        <p:spPr>
          <a:xfrm>
            <a:off x="198562" y="260648"/>
            <a:ext cx="11593288" cy="584775"/>
          </a:xfrm>
          <a:prstGeom prst="rect">
            <a:avLst/>
          </a:prstGeom>
          <a:noFill/>
        </p:spPr>
        <p:txBody>
          <a:bodyPr wrap="square" rtlCol="0">
            <a:spAutoFit/>
          </a:bodyPr>
          <a:lstStyle/>
          <a:p>
            <a:r>
              <a:rPr lang="en-US" dirty="0"/>
              <a:t>In the BUILD ENVIRONMENT  select the secret text and give the variables as ACCESS_KEY and SECRET_KEY </a:t>
            </a:r>
          </a:p>
          <a:p>
            <a:endParaRPr lang="en-IN" dirty="0"/>
          </a:p>
        </p:txBody>
      </p:sp>
    </p:spTree>
    <p:extLst>
      <p:ext uri="{BB962C8B-B14F-4D97-AF65-F5344CB8AC3E}">
        <p14:creationId xmlns:p14="http://schemas.microsoft.com/office/powerpoint/2010/main" val="11735711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19163" y="2160436"/>
            <a:ext cx="5630862" cy="2994327"/>
          </a:xfrm>
        </p:spPr>
      </p:pic>
      <p:pic>
        <p:nvPicPr>
          <p:cNvPr id="6" name="Content Placeholder 5"/>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535266" y="1916832"/>
            <a:ext cx="6336184" cy="3960440"/>
          </a:xfrm>
        </p:spPr>
      </p:pic>
    </p:spTree>
    <p:extLst>
      <p:ext uri="{BB962C8B-B14F-4D97-AF65-F5344CB8AC3E}">
        <p14:creationId xmlns:p14="http://schemas.microsoft.com/office/powerpoint/2010/main" val="20897994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19163" y="2160436"/>
            <a:ext cx="5630862" cy="2994327"/>
          </a:xfrm>
        </p:spPr>
      </p:pic>
      <p:pic>
        <p:nvPicPr>
          <p:cNvPr id="8" name="Content Placeholder 7"/>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240588" y="2160436"/>
            <a:ext cx="5630862" cy="2994327"/>
          </a:xfrm>
        </p:spPr>
      </p:pic>
      <p:sp>
        <p:nvSpPr>
          <p:cNvPr id="2" name="TextBox 1"/>
          <p:cNvSpPr txBox="1"/>
          <p:nvPr/>
        </p:nvSpPr>
        <p:spPr>
          <a:xfrm>
            <a:off x="1062658" y="1052736"/>
            <a:ext cx="7344816" cy="830997"/>
          </a:xfrm>
          <a:prstGeom prst="rect">
            <a:avLst/>
          </a:prstGeom>
          <a:noFill/>
        </p:spPr>
        <p:txBody>
          <a:bodyPr wrap="square" rtlCol="0">
            <a:spAutoFit/>
          </a:bodyPr>
          <a:lstStyle/>
          <a:p>
            <a:r>
              <a:rPr lang="en-US" dirty="0"/>
              <a:t>Build step select an EXECUTE SHELL  enter TERRAFORM  commands for resources created </a:t>
            </a:r>
          </a:p>
          <a:p>
            <a:r>
              <a:rPr lang="en-US" dirty="0"/>
              <a:t>Give all the configurations and click on save </a:t>
            </a:r>
          </a:p>
          <a:p>
            <a:r>
              <a:rPr lang="en-US" dirty="0"/>
              <a:t>Deploy-job is created successfully </a:t>
            </a:r>
            <a:endParaRPr lang="en-IN" dirty="0"/>
          </a:p>
        </p:txBody>
      </p:sp>
    </p:spTree>
    <p:extLst>
      <p:ext uri="{BB962C8B-B14F-4D97-AF65-F5344CB8AC3E}">
        <p14:creationId xmlns:p14="http://schemas.microsoft.com/office/powerpoint/2010/main" val="1499066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494706" y="2564904"/>
            <a:ext cx="5630862" cy="3081990"/>
          </a:xfrm>
        </p:spPr>
      </p:pic>
      <p:pic>
        <p:nvPicPr>
          <p:cNvPr id="39" name="Content Placeholder 38"/>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471370" y="2852936"/>
            <a:ext cx="5630862" cy="3081990"/>
          </a:xfrm>
        </p:spPr>
      </p:pic>
      <p:sp>
        <p:nvSpPr>
          <p:cNvPr id="25" name="Title 24"/>
          <p:cNvSpPr>
            <a:spLocks noGrp="1"/>
          </p:cNvSpPr>
          <p:nvPr>
            <p:ph type="title"/>
          </p:nvPr>
        </p:nvSpPr>
        <p:spPr>
          <a:xfrm>
            <a:off x="1782738" y="0"/>
            <a:ext cx="11898781" cy="2448272"/>
          </a:xfrm>
        </p:spPr>
        <p:txBody>
          <a:bodyPr>
            <a:normAutofit/>
          </a:bodyPr>
          <a:lstStyle/>
          <a:p>
            <a:r>
              <a:rPr lang="en-US" sz="2400" cap="none" dirty="0"/>
              <a:t>.</a:t>
            </a:r>
            <a:r>
              <a:rPr lang="en-US" sz="2000" cap="none" dirty="0"/>
              <a:t>Now we need to  give root permissions and update  it with using command </a:t>
            </a:r>
            <a:r>
              <a:rPr lang="en-US" sz="2000" cap="none" dirty="0">
                <a:solidFill>
                  <a:srgbClr val="FFFF00"/>
                </a:solidFill>
              </a:rPr>
              <a:t>SUDO YUM –Y UPDATE</a:t>
            </a:r>
            <a:br>
              <a:rPr lang="en-US" sz="2000" cap="none" dirty="0"/>
            </a:br>
            <a:r>
              <a:rPr lang="en-US" sz="2000" cap="none" dirty="0"/>
              <a:t>.Next we install </a:t>
            </a:r>
            <a:r>
              <a:rPr lang="en-US" sz="2000" cap="none" dirty="0" err="1"/>
              <a:t>mysql</a:t>
            </a:r>
            <a:r>
              <a:rPr lang="en-US" sz="2000" cap="none" dirty="0"/>
              <a:t> with command  </a:t>
            </a:r>
            <a:r>
              <a:rPr lang="en-US" sz="2000" cap="none" dirty="0">
                <a:solidFill>
                  <a:srgbClr val="92D050"/>
                </a:solidFill>
              </a:rPr>
              <a:t>SUDO YUM  -Y INSTALL MYSQL </a:t>
            </a:r>
            <a:br>
              <a:rPr lang="en-US" sz="2000" cap="none" dirty="0"/>
            </a:br>
            <a:r>
              <a:rPr lang="en-US" sz="2000" cap="none" dirty="0"/>
              <a:t>. After giving </a:t>
            </a:r>
            <a:r>
              <a:rPr lang="en-US" sz="2000" cap="none" dirty="0" err="1"/>
              <a:t>mqsql</a:t>
            </a:r>
            <a:r>
              <a:rPr lang="en-US" sz="2000" cap="none" dirty="0"/>
              <a:t> command next we give command  </a:t>
            </a:r>
            <a:r>
              <a:rPr lang="en-US" sz="2000" cap="none" dirty="0">
                <a:solidFill>
                  <a:srgbClr val="92D050"/>
                </a:solidFill>
              </a:rPr>
              <a:t>export MYSQL_HOST=&lt;end point address&gt;</a:t>
            </a:r>
            <a:r>
              <a:rPr lang="en-US" sz="2000" cap="none" dirty="0"/>
              <a:t> after execution this command next give the command</a:t>
            </a:r>
            <a:br>
              <a:rPr lang="en-US" sz="2000" cap="none" dirty="0"/>
            </a:br>
            <a:r>
              <a:rPr lang="en-US" sz="2000" cap="none" dirty="0"/>
              <a:t>.”</a:t>
            </a:r>
            <a:r>
              <a:rPr lang="en-US" sz="2000" cap="none" dirty="0" err="1">
                <a:solidFill>
                  <a:srgbClr val="00B0F0"/>
                </a:solidFill>
              </a:rPr>
              <a:t>mysql</a:t>
            </a:r>
            <a:r>
              <a:rPr lang="en-US" sz="2000" cap="none" dirty="0">
                <a:solidFill>
                  <a:srgbClr val="00B0F0"/>
                </a:solidFill>
              </a:rPr>
              <a:t> user=&lt;username&gt;password=&lt;password&gt;database name”</a:t>
            </a:r>
            <a:br>
              <a:rPr lang="en-US" sz="2000" cap="none" dirty="0">
                <a:solidFill>
                  <a:srgbClr val="00B0F0"/>
                </a:solidFill>
              </a:rPr>
            </a:br>
            <a:r>
              <a:rPr lang="en-US" sz="2000" cap="none" dirty="0"/>
              <a:t>here is another command to commit our database access </a:t>
            </a:r>
            <a:r>
              <a:rPr lang="en-US" sz="2000" cap="none" dirty="0">
                <a:solidFill>
                  <a:srgbClr val="00B0F0"/>
                </a:solidFill>
              </a:rPr>
              <a:t>“</a:t>
            </a:r>
            <a:r>
              <a:rPr lang="en-US" sz="2000" cap="none" dirty="0" err="1">
                <a:solidFill>
                  <a:srgbClr val="00B0F0"/>
                </a:solidFill>
              </a:rPr>
              <a:t>mysql</a:t>
            </a:r>
            <a:r>
              <a:rPr lang="en-US" sz="2000" cap="none" dirty="0">
                <a:solidFill>
                  <a:srgbClr val="00B0F0"/>
                </a:solidFill>
              </a:rPr>
              <a:t> –h &lt;endpoint&gt; -u &lt;user&gt; -p”</a:t>
            </a:r>
            <a:endParaRPr lang="en-IN" sz="2000" cap="none" dirty="0">
              <a:solidFill>
                <a:srgbClr val="00B0F0"/>
              </a:solidFill>
            </a:endParaRPr>
          </a:p>
        </p:txBody>
      </p:sp>
    </p:spTree>
    <p:extLst>
      <p:ext uri="{BB962C8B-B14F-4D97-AF65-F5344CB8AC3E}">
        <p14:creationId xmlns:p14="http://schemas.microsoft.com/office/powerpoint/2010/main" val="9671566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              triggering build periodically</a:t>
            </a:r>
            <a:endParaRPr lang="en-IN" dirty="0"/>
          </a:p>
        </p:txBody>
      </p:sp>
      <p:pic>
        <p:nvPicPr>
          <p:cNvPr id="13314"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671170" y="2060848"/>
            <a:ext cx="718861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06674" y="2247285"/>
            <a:ext cx="4104456" cy="830997"/>
          </a:xfrm>
          <a:prstGeom prst="rect">
            <a:avLst/>
          </a:prstGeom>
          <a:noFill/>
        </p:spPr>
        <p:txBody>
          <a:bodyPr wrap="square" rtlCol="0">
            <a:spAutoFit/>
          </a:bodyPr>
          <a:lstStyle/>
          <a:p>
            <a:r>
              <a:rPr lang="en-US" dirty="0"/>
              <a:t>Select </a:t>
            </a:r>
            <a:r>
              <a:rPr lang="en-US" dirty="0" err="1"/>
              <a:t>buld</a:t>
            </a:r>
            <a:r>
              <a:rPr lang="en-US" dirty="0"/>
              <a:t> triggers and select build </a:t>
            </a:r>
            <a:r>
              <a:rPr lang="en-US" dirty="0" err="1"/>
              <a:t>periodaically</a:t>
            </a:r>
            <a:endParaRPr lang="en-US" dirty="0"/>
          </a:p>
          <a:p>
            <a:r>
              <a:rPr lang="en-US" dirty="0"/>
              <a:t>And set the schedule is </a:t>
            </a:r>
            <a:r>
              <a:rPr lang="en-US" dirty="0">
                <a:solidFill>
                  <a:srgbClr val="FFC000"/>
                </a:solidFill>
              </a:rPr>
              <a:t>[H/15 * * * * *]</a:t>
            </a:r>
          </a:p>
          <a:p>
            <a:r>
              <a:rPr lang="en-US" dirty="0"/>
              <a:t>Wait for sometime the  job is started </a:t>
            </a:r>
            <a:r>
              <a:rPr lang="en-US" dirty="0">
                <a:solidFill>
                  <a:srgbClr val="FFC000"/>
                </a:solidFill>
              </a:rPr>
              <a:t>building</a:t>
            </a:r>
            <a:r>
              <a:rPr lang="en-US" dirty="0"/>
              <a:t> </a:t>
            </a:r>
            <a:endParaRPr lang="en-IN" dirty="0"/>
          </a:p>
        </p:txBody>
      </p:sp>
    </p:spTree>
    <p:extLst>
      <p:ext uri="{BB962C8B-B14F-4D97-AF65-F5344CB8AC3E}">
        <p14:creationId xmlns:p14="http://schemas.microsoft.com/office/powerpoint/2010/main" val="1261663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951090" y="1988840"/>
            <a:ext cx="7737920" cy="4114800"/>
          </a:xfrm>
        </p:spPr>
      </p:pic>
      <p:sp>
        <p:nvSpPr>
          <p:cNvPr id="3" name="TextBox 2"/>
          <p:cNvSpPr txBox="1"/>
          <p:nvPr/>
        </p:nvSpPr>
        <p:spPr>
          <a:xfrm>
            <a:off x="1136204" y="426860"/>
            <a:ext cx="5184576" cy="1077218"/>
          </a:xfrm>
          <a:prstGeom prst="rect">
            <a:avLst/>
          </a:prstGeom>
          <a:noFill/>
        </p:spPr>
        <p:txBody>
          <a:bodyPr wrap="square" rtlCol="0">
            <a:spAutoFit/>
          </a:bodyPr>
          <a:lstStyle/>
          <a:p>
            <a:r>
              <a:rPr lang="en-US" dirty="0"/>
              <a:t>After resources created   and finished success</a:t>
            </a:r>
          </a:p>
          <a:p>
            <a:endParaRPr lang="en-US" dirty="0"/>
          </a:p>
          <a:p>
            <a:r>
              <a:rPr lang="en-US" dirty="0"/>
              <a:t>Next copy the public </a:t>
            </a:r>
            <a:r>
              <a:rPr lang="en-US" dirty="0" err="1"/>
              <a:t>ip</a:t>
            </a:r>
            <a:r>
              <a:rPr lang="en-US" dirty="0"/>
              <a:t> of an created instance and browse it browser the </a:t>
            </a:r>
            <a:r>
              <a:rPr lang="en-US" dirty="0" err="1"/>
              <a:t>wordpress</a:t>
            </a:r>
            <a:r>
              <a:rPr lang="en-US" dirty="0"/>
              <a:t> page open  </a:t>
            </a:r>
            <a:endParaRPr lang="en-IN" dirty="0"/>
          </a:p>
        </p:txBody>
      </p:sp>
    </p:spTree>
    <p:extLst>
      <p:ext uri="{BB962C8B-B14F-4D97-AF65-F5344CB8AC3E}">
        <p14:creationId xmlns:p14="http://schemas.microsoft.com/office/powerpoint/2010/main" val="9809073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494706" y="764704"/>
            <a:ext cx="10152607" cy="4780188"/>
          </a:xfrm>
        </p:spPr>
      </p:pic>
    </p:spTree>
    <p:extLst>
      <p:ext uri="{BB962C8B-B14F-4D97-AF65-F5344CB8AC3E}">
        <p14:creationId xmlns:p14="http://schemas.microsoft.com/office/powerpoint/2010/main" val="42182369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                        Triggering using poll </a:t>
            </a:r>
            <a:r>
              <a:rPr lang="en-US" dirty="0" err="1"/>
              <a:t>scm</a:t>
            </a:r>
            <a:endParaRPr lang="en-IN" dirty="0"/>
          </a:p>
        </p:txBody>
      </p:sp>
      <p:pic>
        <p:nvPicPr>
          <p:cNvPr id="9" name="Content Placeholder 8"/>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3026346" y="1600200"/>
            <a:ext cx="7737920" cy="4114800"/>
          </a:xfrm>
        </p:spPr>
      </p:pic>
    </p:spTree>
    <p:extLst>
      <p:ext uri="{BB962C8B-B14F-4D97-AF65-F5344CB8AC3E}">
        <p14:creationId xmlns:p14="http://schemas.microsoft.com/office/powerpoint/2010/main" val="1687782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375026" y="1844824"/>
            <a:ext cx="7737920" cy="4114800"/>
          </a:xfrm>
        </p:spPr>
      </p:pic>
    </p:spTree>
    <p:extLst>
      <p:ext uri="{BB962C8B-B14F-4D97-AF65-F5344CB8AC3E}">
        <p14:creationId xmlns:p14="http://schemas.microsoft.com/office/powerpoint/2010/main" val="13709510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206674" y="2132856"/>
            <a:ext cx="5630862" cy="2994327"/>
          </a:xfrm>
        </p:spPr>
      </p:pic>
      <p:pic>
        <p:nvPicPr>
          <p:cNvPr id="8" name="Content Placeholder 7"/>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7183338" y="2132856"/>
            <a:ext cx="5630862" cy="2994327"/>
          </a:xfrm>
        </p:spPr>
      </p:pic>
      <p:sp>
        <p:nvSpPr>
          <p:cNvPr id="2" name="TextBox 1"/>
          <p:cNvSpPr txBox="1"/>
          <p:nvPr/>
        </p:nvSpPr>
        <p:spPr>
          <a:xfrm>
            <a:off x="1152148" y="332656"/>
            <a:ext cx="7776864" cy="1569660"/>
          </a:xfrm>
          <a:prstGeom prst="rect">
            <a:avLst/>
          </a:prstGeom>
          <a:noFill/>
        </p:spPr>
        <p:txBody>
          <a:bodyPr wrap="square" rtlCol="0">
            <a:spAutoFit/>
          </a:bodyPr>
          <a:lstStyle/>
          <a:p>
            <a:r>
              <a:rPr lang="en-US" sz="2400" dirty="0"/>
              <a:t>Copy the public </a:t>
            </a:r>
            <a:r>
              <a:rPr lang="en-US" sz="2400" dirty="0" err="1"/>
              <a:t>ip</a:t>
            </a:r>
            <a:r>
              <a:rPr lang="en-US" sz="2400" dirty="0"/>
              <a:t> of an created instance and browse it in the browser</a:t>
            </a:r>
          </a:p>
          <a:p>
            <a:r>
              <a:rPr lang="en-US" sz="2400" dirty="0"/>
              <a:t>You can see the </a:t>
            </a:r>
            <a:r>
              <a:rPr lang="en-US" sz="2400" dirty="0" err="1"/>
              <a:t>wordpress</a:t>
            </a:r>
            <a:r>
              <a:rPr lang="en-US" sz="2400" dirty="0"/>
              <a:t> page open  and login with credentials next click on install </a:t>
            </a:r>
            <a:r>
              <a:rPr lang="en-US" sz="2400" dirty="0" err="1"/>
              <a:t>wordpress</a:t>
            </a:r>
            <a:r>
              <a:rPr lang="en-US" sz="2400" dirty="0"/>
              <a:t> </a:t>
            </a:r>
            <a:endParaRPr lang="en-IN" sz="2400" dirty="0"/>
          </a:p>
        </p:txBody>
      </p:sp>
    </p:spTree>
    <p:extLst>
      <p:ext uri="{BB962C8B-B14F-4D97-AF65-F5344CB8AC3E}">
        <p14:creationId xmlns:p14="http://schemas.microsoft.com/office/powerpoint/2010/main" val="39795151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IN"/>
          </a:p>
        </p:txBody>
      </p:sp>
      <p:pic>
        <p:nvPicPr>
          <p:cNvPr id="5" name="Content Placeholder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3026346" y="1600200"/>
            <a:ext cx="7737920" cy="4114800"/>
          </a:xfrm>
        </p:spPr>
      </p:pic>
    </p:spTree>
    <p:extLst>
      <p:ext uri="{BB962C8B-B14F-4D97-AF65-F5344CB8AC3E}">
        <p14:creationId xmlns:p14="http://schemas.microsoft.com/office/powerpoint/2010/main" val="5412847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Triggering using </a:t>
            </a:r>
            <a:r>
              <a:rPr lang="en-US" dirty="0" err="1"/>
              <a:t>webhooks</a:t>
            </a:r>
            <a:endParaRPr lang="en-IN" dirty="0"/>
          </a:p>
        </p:txBody>
      </p:sp>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3026346" y="1600200"/>
            <a:ext cx="7737920" cy="4114800"/>
          </a:xfrm>
        </p:spPr>
      </p:pic>
    </p:spTree>
    <p:extLst>
      <p:ext uri="{BB962C8B-B14F-4D97-AF65-F5344CB8AC3E}">
        <p14:creationId xmlns:p14="http://schemas.microsoft.com/office/powerpoint/2010/main" val="13993367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591050" y="1700808"/>
            <a:ext cx="7737920" cy="4114800"/>
          </a:xfrm>
        </p:spPr>
      </p:pic>
      <p:sp>
        <p:nvSpPr>
          <p:cNvPr id="3" name="TextBox 2"/>
          <p:cNvSpPr txBox="1"/>
          <p:nvPr/>
        </p:nvSpPr>
        <p:spPr>
          <a:xfrm>
            <a:off x="1312590" y="800140"/>
            <a:ext cx="6336704" cy="338554"/>
          </a:xfrm>
          <a:prstGeom prst="rect">
            <a:avLst/>
          </a:prstGeom>
          <a:noFill/>
        </p:spPr>
        <p:txBody>
          <a:bodyPr wrap="square" rtlCol="0">
            <a:spAutoFit/>
          </a:bodyPr>
          <a:lstStyle/>
          <a:p>
            <a:r>
              <a:rPr lang="en-US" dirty="0"/>
              <a:t>.open GITHUB repository settings click on WEBHOOKS and ADD WEBHOOKS </a:t>
            </a:r>
            <a:endParaRPr lang="en-IN" dirty="0"/>
          </a:p>
        </p:txBody>
      </p:sp>
    </p:spTree>
    <p:extLst>
      <p:ext uri="{BB962C8B-B14F-4D97-AF65-F5344CB8AC3E}">
        <p14:creationId xmlns:p14="http://schemas.microsoft.com/office/powerpoint/2010/main" val="31069651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5527154" y="1556792"/>
            <a:ext cx="7737920" cy="4114800"/>
          </a:xfrm>
        </p:spPr>
      </p:pic>
      <p:sp>
        <p:nvSpPr>
          <p:cNvPr id="3" name="TextBox 2"/>
          <p:cNvSpPr txBox="1"/>
          <p:nvPr/>
        </p:nvSpPr>
        <p:spPr>
          <a:xfrm>
            <a:off x="1422698" y="476672"/>
            <a:ext cx="7992888" cy="707886"/>
          </a:xfrm>
          <a:prstGeom prst="rect">
            <a:avLst/>
          </a:prstGeom>
          <a:noFill/>
        </p:spPr>
        <p:txBody>
          <a:bodyPr wrap="square" rtlCol="0">
            <a:spAutoFit/>
          </a:bodyPr>
          <a:lstStyle/>
          <a:p>
            <a:r>
              <a:rPr lang="en-US" sz="2000" dirty="0"/>
              <a:t>In the PAYLOAD URL paste the </a:t>
            </a:r>
            <a:r>
              <a:rPr lang="en-US" sz="2000" dirty="0" err="1"/>
              <a:t>url</a:t>
            </a:r>
            <a:r>
              <a:rPr lang="en-US" sz="2000" dirty="0"/>
              <a:t> of </a:t>
            </a:r>
            <a:r>
              <a:rPr lang="en-US" sz="2000" dirty="0" err="1"/>
              <a:t>jenkins</a:t>
            </a:r>
            <a:r>
              <a:rPr lang="en-US" sz="2000" dirty="0"/>
              <a:t>  </a:t>
            </a:r>
          </a:p>
          <a:p>
            <a:r>
              <a:rPr lang="en-US" sz="2000" dirty="0"/>
              <a:t>And select content type as </a:t>
            </a:r>
            <a:r>
              <a:rPr lang="en-US" sz="2000" dirty="0">
                <a:solidFill>
                  <a:srgbClr val="00B050"/>
                </a:solidFill>
              </a:rPr>
              <a:t>application/</a:t>
            </a:r>
            <a:r>
              <a:rPr lang="en-US" sz="2000" dirty="0" err="1">
                <a:solidFill>
                  <a:srgbClr val="00B050"/>
                </a:solidFill>
              </a:rPr>
              <a:t>json</a:t>
            </a:r>
            <a:endParaRPr lang="en-IN" sz="2000" dirty="0">
              <a:solidFill>
                <a:srgbClr val="00B050"/>
              </a:solidFill>
            </a:endParaRPr>
          </a:p>
        </p:txBody>
      </p:sp>
    </p:spTree>
    <p:extLst>
      <p:ext uri="{BB962C8B-B14F-4D97-AF65-F5344CB8AC3E}">
        <p14:creationId xmlns:p14="http://schemas.microsoft.com/office/powerpoint/2010/main" val="1130177923"/>
      </p:ext>
    </p:extLst>
  </p:cSld>
  <p:clrMapOvr>
    <a:masterClrMapping/>
  </p:clrMapOvr>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3260</TotalTime>
  <Words>2991</Words>
  <Application>Microsoft Office PowerPoint</Application>
  <PresentationFormat>Custom</PresentationFormat>
  <Paragraphs>210</Paragraphs>
  <Slides>108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vt:lpstr>
      <vt:lpstr>Arial Narrow</vt:lpstr>
      <vt:lpstr>Calibri</vt:lpstr>
      <vt:lpstr>Wingdings</vt:lpstr>
      <vt:lpstr>Horizon</vt:lpstr>
      <vt:lpstr>aws &amp; devops internship </vt:lpstr>
      <vt:lpstr>                                        Wordpress </vt:lpstr>
      <vt:lpstr>           Wordpress working methods</vt:lpstr>
      <vt:lpstr>                        Method -1                                                                                Deploy wordpress with amazon rds</vt:lpstr>
      <vt:lpstr>We are giving storage and allocated storage by default it given 20 GB if we want change it as we needed next we are giving instance name and credential username &amp; master password</vt:lpstr>
      <vt:lpstr>PowerPoint Presentation</vt:lpstr>
      <vt:lpstr>PowerPoint Presentation</vt:lpstr>
      <vt:lpstr>PowerPoint Presentation</vt:lpstr>
      <vt:lpstr>.Now we need to  give root permissions and update  it with using command SUDO YUM –Y UPDATE .Next we install mysql with command  SUDO YUM  -Y INSTALL MYSQL  . After giving mqsql command next we give command  export MYSQL_HOST=&lt;end point address&gt; after execution this command next give the command .”mysql user=&lt;username&gt;password=&lt;password&gt;database name” here is another command to commit our database access “mysql –h &lt;endpoint&gt; -u &lt;user&gt; -p”</vt:lpstr>
      <vt:lpstr>Now create a DB user  for giving wordpress application  permissions  to access “wordpress” database .CREATE USER ‘wordpress’ IDENTIFIED BY  ‘wordpress-pass’ GRANT ALL PREVILIGES ON wordpress.* TO wordpress;.FLUSH PRIVILIGES; .EXIT  </vt:lpstr>
      <vt:lpstr>- next we use to host apache webserver  we install some httpd servers like  . “sudo systemctl start httpd”  OR  “sudo yum –y install httpd” - “sudo systemctl enable httpd”  (or) “sudo ckckconfig httpd on” - Next we enable  it with command  “sudo systemctl enable httpd”</vt:lpstr>
      <vt:lpstr>PowerPoint Presentation</vt:lpstr>
      <vt:lpstr>Below command copy files from   A) "Sudo Cp-r &lt;Unzip File Or Wordpress Directory&gt;/* /Var/Www/Html/“  </vt:lpstr>
      <vt:lpstr>PowerPoint Presentation</vt:lpstr>
      <vt:lpstr>Now restart the httpd server server using command  “sudo systemctl restart httpd”  After restart httpd server now browse the public ip of  the instance  it will open and shows welcome to wordpress</vt:lpstr>
      <vt:lpstr>                          METHOD  2  BUILD AND DEPLOY WORDPRESS APPLICATION WITH DOCKER</vt:lpstr>
      <vt:lpstr>PowerPoint Presentation</vt:lpstr>
      <vt:lpstr>PowerPoint Presentation</vt:lpstr>
      <vt:lpstr>PowerPoint Presentation</vt:lpstr>
      <vt:lpstr>We are seen here wordpress open </vt:lpstr>
      <vt:lpstr>                                              Method 3                     build and deploy wordpress  by using  user-data </vt:lpstr>
      <vt:lpstr>PowerPoint Presentation</vt:lpstr>
      <vt:lpstr>PowerPoint Presentation</vt:lpstr>
      <vt:lpstr>                                                     method 4       build and deploy wordpress application using bashscript </vt:lpstr>
      <vt:lpstr>PowerPoint Presentation</vt:lpstr>
      <vt:lpstr>PowerPoint Presentation</vt:lpstr>
      <vt:lpstr>PowerPoint Presentation</vt:lpstr>
      <vt:lpstr>Method 5 build and deploy wordpress application by using jenkins,git and github</vt:lpstr>
      <vt:lpstr>PowerPoint Presentation</vt:lpstr>
      <vt:lpstr>After connect it with terminal   install git using command  “sudo yum install git –y” install DOCKER using command “sudo yum install docker –y” start and enable docker with commands   “sudo systemctl start docker”   “sudo systemctl enable docker” </vt:lpstr>
      <vt:lpstr>Next we need to install java  command is      sudo yum install –y java-17*  next install jenkins </vt:lpstr>
      <vt:lpstr>Create an access key and secret key  and check the status of jenkins we will see the administrative password here </vt:lpstr>
      <vt:lpstr>PowerPoint Presentation</vt:lpstr>
      <vt:lpstr>PowerPoint Presentation</vt:lpstr>
      <vt:lpstr>We select an free style  project  next we goto build environment in the excute shell we are given the code     docker-compose up -d </vt:lpstr>
      <vt:lpstr>Here we can see build now  it will buids and clone   next browse the public ip of an instance when we browse in the browser you will see the wordpress open</vt:lpstr>
      <vt:lpstr>After wordpress login with credentials next install wordpress you can see Welcome to wordpress page</vt:lpstr>
      <vt:lpstr>  method  6     build and deploy wordpress application using jenkins,git,  Github and bashscript </vt:lpstr>
      <vt:lpstr>-Sudo wget -O /etc/yum.Repos.D/jenkins.Repo \    https://pkg.Jenkins.Io/redhat-stable/jenkins.Reposudo rpm --import https://pkg.Jenkins.Io/redhat-stable/jenkins.Io-2023.Key  -sudo yum upgrade -ysudo yum install -y java-17*  -sudo yum install -y jenkins  -sudo systemctl start jenkins  -sudo systemctl enable jenkins</vt:lpstr>
      <vt:lpstr>-Browse the public ip of an instance in the browser  -and check  jenkins status and copy administrative password to unlock jenkins  - give credential details and configuration url </vt:lpstr>
      <vt:lpstr>Here you select an item as free tier and login, after login jenkins  goto excuteshell in build environmentand give the commands and deploy-job </vt:lpstr>
      <vt:lpstr>PowerPoint Presentation</vt:lpstr>
      <vt:lpstr> method 7   build and deploy wordpresss application in pipeline method by using jenkins,git and github tools and apply build triggering </vt:lpstr>
      <vt:lpstr>When you browse the public ip of an instance for jenkins you have given 8080 along with public ip</vt:lpstr>
      <vt:lpstr>PowerPoint Presentation</vt:lpstr>
      <vt:lpstr>PowerPoint Presentation</vt:lpstr>
      <vt:lpstr>PowerPoint Presentation</vt:lpstr>
      <vt:lpstr>Select the git in source code management and paste the url in repository url  and select branch to build    [*/main] and next click on save   create an new item and build now open the clone job and build triggers and check the POLL SCM you have given  five stars*</vt:lpstr>
      <vt:lpstr>Triggering using build periodically </vt:lpstr>
      <vt:lpstr>Here we can see up stream project as clone-job and  downstream project as build-job</vt:lpstr>
      <vt:lpstr>          Triggering using   git  webhooks </vt:lpstr>
      <vt:lpstr>PowerPoint Presentation</vt:lpstr>
      <vt:lpstr>PowerPoint Presentation</vt:lpstr>
      <vt:lpstr>                                                Method 8 build and deploy wordpress application by using terrafrm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Method 9  build and deploy  wordpress application by using jenkins,       git,github,and terraform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Method 11  deploying wordpress application using jenkins,git &amp;         terraform with build triggers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triggering build periodically</vt:lpstr>
      <vt:lpstr>PowerPoint Presentation</vt:lpstr>
      <vt:lpstr>PowerPoint Presentation</vt:lpstr>
      <vt:lpstr>                        Triggering using poll scm</vt:lpstr>
      <vt:lpstr>PowerPoint Presentation</vt:lpstr>
      <vt:lpstr>PowerPoint Presentation</vt:lpstr>
      <vt:lpstr>PowerPoint Presentation</vt:lpstr>
      <vt:lpstr>                      Triggering using webhooks</vt:lpstr>
      <vt:lpstr>PowerPoint Presentation</vt:lpstr>
      <vt:lpstr>PowerPoint Presentation</vt:lpstr>
      <vt:lpstr>PowerPoint Presentation</vt:lpstr>
      <vt:lpstr>PowerPoint Presentation</vt:lpstr>
      <vt:lpstr>PowerPoint Presentation</vt:lpstr>
      <vt:lpstr>Resources created for triggering using poll scm,  build periodically and  webhook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 Krishna</dc:creator>
  <cp:lastModifiedBy>rama krishna</cp:lastModifiedBy>
  <cp:revision>155</cp:revision>
  <dcterms:created xsi:type="dcterms:W3CDTF">2024-02-22T15:32:24Z</dcterms:created>
  <dcterms:modified xsi:type="dcterms:W3CDTF">2024-03-05T14:33:37Z</dcterms:modified>
</cp:coreProperties>
</file>